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0" r:id="rId4"/>
    <p:sldId id="262" r:id="rId5"/>
    <p:sldId id="313" r:id="rId6"/>
    <p:sldId id="310" r:id="rId7"/>
    <p:sldId id="276" r:id="rId8"/>
    <p:sldId id="278" r:id="rId9"/>
    <p:sldId id="306" r:id="rId10"/>
    <p:sldId id="307" r:id="rId11"/>
    <p:sldId id="308" r:id="rId12"/>
  </p:sldIdLst>
  <p:sldSz cx="9144000" cy="6858000" type="screen4x3"/>
  <p:notesSz cx="6794500" cy="9906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338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B69A"/>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7" autoAdjust="0"/>
    <p:restoredTop sz="96187" autoAdjust="0"/>
  </p:normalViewPr>
  <p:slideViewPr>
    <p:cSldViewPr snapToGrid="0" showGuides="1">
      <p:cViewPr varScale="1">
        <p:scale>
          <a:sx n="109" d="100"/>
          <a:sy n="109" d="100"/>
        </p:scale>
        <p:origin x="210" y="102"/>
      </p:cViewPr>
      <p:guideLst>
        <p:guide orient="horz" pos="3385"/>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920750" y="742950"/>
            <a:ext cx="4953000" cy="3714750"/>
          </a:xfrm>
          <a:prstGeom prst="rect">
            <a:avLst/>
          </a:prstGeom>
        </p:spPr>
        <p:txBody>
          <a:bodyPr/>
          <a:lstStyle/>
          <a:p>
            <a:endParaRPr/>
          </a:p>
        </p:txBody>
      </p:sp>
      <p:sp>
        <p:nvSpPr>
          <p:cNvPr id="166" name="Shape 166"/>
          <p:cNvSpPr>
            <a:spLocks noGrp="1"/>
          </p:cNvSpPr>
          <p:nvPr>
            <p:ph type="body" sz="quarter" idx="1"/>
          </p:nvPr>
        </p:nvSpPr>
        <p:spPr>
          <a:xfrm>
            <a:off x="905934" y="4705350"/>
            <a:ext cx="4982633" cy="4457700"/>
          </a:xfrm>
          <a:prstGeom prst="rect">
            <a:avLst/>
          </a:prstGeom>
        </p:spPr>
        <p:txBody>
          <a:bodyPr/>
          <a:lstStyle/>
          <a:p>
            <a:endParaRPr/>
          </a:p>
        </p:txBody>
      </p:sp>
    </p:spTree>
    <p:extLst>
      <p:ext uri="{BB962C8B-B14F-4D97-AF65-F5344CB8AC3E}">
        <p14:creationId xmlns:p14="http://schemas.microsoft.com/office/powerpoint/2010/main" val="361914917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APA">
    <p:spTree>
      <p:nvGrpSpPr>
        <p:cNvPr id="1" name=""/>
        <p:cNvGrpSpPr/>
        <p:nvPr/>
      </p:nvGrpSpPr>
      <p:grpSpPr>
        <a:xfrm>
          <a:off x="0" y="0"/>
          <a:ext cx="0" cy="0"/>
          <a:chOff x="0" y="0"/>
          <a:chExt cx="0" cy="0"/>
        </a:xfrm>
      </p:grpSpPr>
      <p:sp>
        <p:nvSpPr>
          <p:cNvPr id="11" name="Shape 11"/>
          <p:cNvSpPr/>
          <p:nvPr/>
        </p:nvSpPr>
        <p:spPr>
          <a:xfrm>
            <a:off x="-3" y="198194"/>
            <a:ext cx="9142811" cy="6464657"/>
          </a:xfrm>
          <a:prstGeom prst="rect">
            <a:avLst/>
          </a:prstGeom>
          <a:blipFill>
            <a:blip r:embed="rId2"/>
            <a:stretch>
              <a:fillRect/>
            </a:stretch>
          </a:blipFill>
          <a:ln w="12700">
            <a:miter lim="400000"/>
          </a:ln>
        </p:spPr>
        <p:txBody>
          <a:bodyPr lIns="45718" tIns="45718" rIns="45718" bIns="45718"/>
          <a:lstStyle/>
          <a:p>
            <a:pPr defTabSz="829875">
              <a:defRPr sz="1600"/>
            </a:pPr>
            <a:endParaRPr sz="1600"/>
          </a:p>
        </p:txBody>
      </p:sp>
      <p:sp>
        <p:nvSpPr>
          <p:cNvPr id="12" name="Shape 12"/>
          <p:cNvSpPr>
            <a:spLocks noGrp="1"/>
          </p:cNvSpPr>
          <p:nvPr>
            <p:ph type="title"/>
          </p:nvPr>
        </p:nvSpPr>
        <p:spPr>
          <a:xfrm>
            <a:off x="1961525" y="1715941"/>
            <a:ext cx="5220952" cy="547340"/>
          </a:xfrm>
          <a:prstGeom prst="rect">
            <a:avLst/>
          </a:prstGeom>
        </p:spPr>
        <p:txBody>
          <a:bodyPr/>
          <a:lstStyle>
            <a:lvl1pPr defTabSz="829875">
              <a:defRPr sz="3800">
                <a:solidFill>
                  <a:srgbClr val="AD9E79"/>
                </a:solidFill>
                <a:latin typeface="Roboto Slab Regular"/>
                <a:ea typeface="Roboto Slab Regular"/>
                <a:cs typeface="Roboto Slab Regular"/>
                <a:sym typeface="Roboto Slab Regular"/>
              </a:defRPr>
            </a:lvl1pPr>
          </a:lstStyle>
          <a:p>
            <a:r>
              <a:t>Title Text</a:t>
            </a:r>
          </a:p>
        </p:txBody>
      </p:sp>
      <p:sp>
        <p:nvSpPr>
          <p:cNvPr id="13" name="Shape 13"/>
          <p:cNvSpPr>
            <a:spLocks noGrp="1"/>
          </p:cNvSpPr>
          <p:nvPr>
            <p:ph type="sldNum" sz="quarter" idx="2"/>
          </p:nvPr>
        </p:nvSpPr>
        <p:spPr>
          <a:xfrm>
            <a:off x="8354979" y="6212544"/>
            <a:ext cx="331822" cy="246221"/>
          </a:xfrm>
          <a:prstGeom prst="rect">
            <a:avLst/>
          </a:prstGeom>
        </p:spPr>
        <p:txBody>
          <a:bodyPr/>
          <a:lstStyle>
            <a:lvl1pPr defTabSz="829875">
              <a:defRPr sz="1600"/>
            </a:lvl1p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148" name="Shape 148"/>
          <p:cNvSpPr>
            <a:spLocks noGrp="1"/>
          </p:cNvSpPr>
          <p:nvPr>
            <p:ph type="title"/>
          </p:nvPr>
        </p:nvSpPr>
        <p:spPr>
          <a:xfrm>
            <a:off x="434394" y="840200"/>
            <a:ext cx="8275213" cy="312223"/>
          </a:xfrm>
          <a:prstGeom prst="rect">
            <a:avLst/>
          </a:prstGeom>
        </p:spPr>
        <p:txBody>
          <a:bodyPr/>
          <a:lstStyle>
            <a:lvl1pPr defTabSz="829875">
              <a:defRPr sz="2000">
                <a:solidFill>
                  <a:srgbClr val="AD9E79"/>
                </a:solidFill>
                <a:latin typeface="Roboto Slab Regular"/>
                <a:ea typeface="Roboto Slab Regular"/>
                <a:cs typeface="Roboto Slab Regular"/>
                <a:sym typeface="Roboto Slab Regular"/>
              </a:defRPr>
            </a:lvl1pPr>
          </a:lstStyle>
          <a:p>
            <a:r>
              <a:t>Title Text</a:t>
            </a:r>
          </a:p>
        </p:txBody>
      </p:sp>
      <p:sp>
        <p:nvSpPr>
          <p:cNvPr id="149" name="Shape 149"/>
          <p:cNvSpPr>
            <a:spLocks noGrp="1"/>
          </p:cNvSpPr>
          <p:nvPr>
            <p:ph type="body" idx="1"/>
          </p:nvPr>
        </p:nvSpPr>
        <p:spPr>
          <a:xfrm>
            <a:off x="866214" y="1346429"/>
            <a:ext cx="7411574" cy="3800951"/>
          </a:xfrm>
          <a:prstGeom prst="rect">
            <a:avLst/>
          </a:prstGeom>
        </p:spPr>
        <p:txBody>
          <a:bodyPr/>
          <a:lstStyle>
            <a:lvl1pPr defTabSz="829875">
              <a:defRPr sz="1600"/>
            </a:lvl1pPr>
            <a:lvl2pPr defTabSz="829875">
              <a:defRPr sz="1600"/>
            </a:lvl2pPr>
            <a:lvl3pPr defTabSz="829875">
              <a:defRPr sz="1600"/>
            </a:lvl3pPr>
            <a:lvl4pPr defTabSz="829875">
              <a:defRPr sz="1600"/>
            </a:lvl4pPr>
            <a:lvl5pPr defTabSz="829875">
              <a:defRPr sz="1600"/>
            </a:lvl5pPr>
          </a:lstStyle>
          <a:p>
            <a:r>
              <a:t>Body Level One</a:t>
            </a:r>
          </a:p>
          <a:p>
            <a:pPr lvl="1"/>
            <a:r>
              <a:t>Body Level Two</a:t>
            </a:r>
          </a:p>
          <a:p>
            <a:pPr lvl="2"/>
            <a:r>
              <a:t>Body Level Three</a:t>
            </a:r>
          </a:p>
          <a:p>
            <a:pPr lvl="3"/>
            <a:r>
              <a:t>Body Level Four</a:t>
            </a:r>
          </a:p>
          <a:p>
            <a:pPr lvl="4"/>
            <a:r>
              <a:t>Body Level Five</a:t>
            </a:r>
          </a:p>
        </p:txBody>
      </p:sp>
      <p:sp>
        <p:nvSpPr>
          <p:cNvPr id="150" name="Shape 150"/>
          <p:cNvSpPr>
            <a:spLocks noGrp="1"/>
          </p:cNvSpPr>
          <p:nvPr>
            <p:ph type="sldNum" sz="quarter" idx="2"/>
          </p:nvPr>
        </p:nvSpPr>
        <p:spPr>
          <a:xfrm>
            <a:off x="8354979" y="6212544"/>
            <a:ext cx="331822" cy="246221"/>
          </a:xfrm>
          <a:prstGeom prst="rect">
            <a:avLst/>
          </a:prstGeom>
        </p:spPr>
        <p:txBody>
          <a:bodyPr/>
          <a:lstStyle>
            <a:lvl1pPr defTabSz="829875">
              <a:defRPr sz="1600"/>
            </a:lvl1p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lide de título">
    <p:spTree>
      <p:nvGrpSpPr>
        <p:cNvPr id="1" name=""/>
        <p:cNvGrpSpPr/>
        <p:nvPr/>
      </p:nvGrpSpPr>
      <p:grpSpPr>
        <a:xfrm>
          <a:off x="0" y="0"/>
          <a:ext cx="0" cy="0"/>
          <a:chOff x="0" y="0"/>
          <a:chExt cx="0" cy="0"/>
        </a:xfrm>
      </p:grpSpPr>
      <p:sp>
        <p:nvSpPr>
          <p:cNvPr id="157" name="Shape 157"/>
          <p:cNvSpPr>
            <a:spLocks noGrp="1"/>
          </p:cNvSpPr>
          <p:nvPr>
            <p:ph type="title"/>
          </p:nvPr>
        </p:nvSpPr>
        <p:spPr>
          <a:xfrm>
            <a:off x="1143000" y="1699022"/>
            <a:ext cx="6858000" cy="1790702"/>
          </a:xfrm>
          <a:prstGeom prst="rect">
            <a:avLst/>
          </a:prstGeom>
        </p:spPr>
        <p:txBody>
          <a:bodyPr lIns="34289" tIns="34289" rIns="34289" bIns="34289" anchor="b"/>
          <a:lstStyle>
            <a:lvl1pPr algn="ctr" defTabSz="914400">
              <a:lnSpc>
                <a:spcPct val="90000"/>
              </a:lnSpc>
              <a:defRPr sz="6000">
                <a:latin typeface="+mj-lt"/>
                <a:ea typeface="+mj-ea"/>
                <a:cs typeface="+mj-cs"/>
                <a:sym typeface="Calibri"/>
              </a:defRPr>
            </a:lvl1pPr>
          </a:lstStyle>
          <a:p>
            <a:r>
              <a:t>Title Text</a:t>
            </a:r>
          </a:p>
        </p:txBody>
      </p:sp>
      <p:sp>
        <p:nvSpPr>
          <p:cNvPr id="158" name="Shape 158"/>
          <p:cNvSpPr>
            <a:spLocks noGrp="1"/>
          </p:cNvSpPr>
          <p:nvPr>
            <p:ph type="body" sz="quarter" idx="1"/>
          </p:nvPr>
        </p:nvSpPr>
        <p:spPr>
          <a:xfrm>
            <a:off x="1143000" y="3558780"/>
            <a:ext cx="6858000" cy="1241823"/>
          </a:xfrm>
          <a:prstGeom prst="rect">
            <a:avLst/>
          </a:prstGeom>
        </p:spPr>
        <p:txBody>
          <a:bodyPr lIns="34289" tIns="34289" rIns="34289" bIns="34289"/>
          <a:lstStyle>
            <a:lvl1pPr algn="ctr" defTabSz="914400">
              <a:lnSpc>
                <a:spcPct val="90000"/>
              </a:lnSpc>
              <a:spcBef>
                <a:spcPts val="1000"/>
              </a:spcBef>
              <a:defRPr sz="2400"/>
            </a:lvl1pPr>
            <a:lvl2pPr algn="ctr" defTabSz="914400">
              <a:lnSpc>
                <a:spcPct val="90000"/>
              </a:lnSpc>
              <a:spcBef>
                <a:spcPts val="1000"/>
              </a:spcBef>
              <a:defRPr sz="2400"/>
            </a:lvl2pPr>
            <a:lvl3pPr algn="ctr" defTabSz="914400">
              <a:lnSpc>
                <a:spcPct val="90000"/>
              </a:lnSpc>
              <a:spcBef>
                <a:spcPts val="1000"/>
              </a:spcBef>
              <a:defRPr sz="2400"/>
            </a:lvl3pPr>
            <a:lvl4pPr algn="ctr" defTabSz="914400">
              <a:lnSpc>
                <a:spcPct val="90000"/>
              </a:lnSpc>
              <a:spcBef>
                <a:spcPts val="1000"/>
              </a:spcBef>
              <a:defRPr sz="2400"/>
            </a:lvl4pPr>
            <a:lvl5pPr algn="ctr" defTabSz="914400">
              <a:lnSpc>
                <a:spcPct val="90000"/>
              </a:lnSpc>
              <a:spcBef>
                <a:spcPts val="1000"/>
              </a:spcBef>
              <a:defRPr sz="2400"/>
            </a:lvl5pPr>
          </a:lstStyle>
          <a:p>
            <a:r>
              <a:t>Body Level One</a:t>
            </a:r>
          </a:p>
          <a:p>
            <a:pPr lvl="1"/>
            <a:r>
              <a:t>Body Level Two</a:t>
            </a:r>
          </a:p>
          <a:p>
            <a:pPr lvl="2"/>
            <a:r>
              <a:t>Body Level Three</a:t>
            </a:r>
          </a:p>
          <a:p>
            <a:pPr lvl="3"/>
            <a:r>
              <a:t>Body Level Four</a:t>
            </a:r>
          </a:p>
          <a:p>
            <a:pPr lvl="4"/>
            <a:r>
              <a:t>Body Level Five</a:t>
            </a:r>
          </a:p>
        </p:txBody>
      </p:sp>
      <p:sp>
        <p:nvSpPr>
          <p:cNvPr id="159" name="Shape 159"/>
          <p:cNvSpPr>
            <a:spLocks noGrp="1"/>
          </p:cNvSpPr>
          <p:nvPr>
            <p:ph type="sldNum" sz="quarter" idx="2"/>
          </p:nvPr>
        </p:nvSpPr>
        <p:spPr>
          <a:xfrm>
            <a:off x="8194433" y="5634479"/>
            <a:ext cx="320920" cy="253914"/>
          </a:xfrm>
          <a:prstGeom prst="rect">
            <a:avLst/>
          </a:prstGeom>
        </p:spPr>
        <p:txBody>
          <a:bodyPr lIns="34289" tIns="34289" rIns="34289" bIns="34289" anchor="ctr"/>
          <a:lstStyle>
            <a:lvl1pPr defTabSz="914400">
              <a:defRPr sz="1200"/>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TERNA">
    <p:spTree>
      <p:nvGrpSpPr>
        <p:cNvPr id="1" name=""/>
        <p:cNvGrpSpPr/>
        <p:nvPr/>
      </p:nvGrpSpPr>
      <p:grpSpPr>
        <a:xfrm>
          <a:off x="0" y="0"/>
          <a:ext cx="0" cy="0"/>
          <a:chOff x="0" y="0"/>
          <a:chExt cx="0" cy="0"/>
        </a:xfrm>
      </p:grpSpPr>
      <p:sp>
        <p:nvSpPr>
          <p:cNvPr id="20" name="Shape 20"/>
          <p:cNvSpPr/>
          <p:nvPr/>
        </p:nvSpPr>
        <p:spPr>
          <a:xfrm flipH="1">
            <a:off x="8697552" y="420820"/>
            <a:ext cx="2" cy="6004483"/>
          </a:xfrm>
          <a:prstGeom prst="line">
            <a:avLst/>
          </a:prstGeom>
          <a:ln w="3175">
            <a:solidFill>
              <a:srgbClr val="494A49"/>
            </a:solidFill>
          </a:ln>
        </p:spPr>
        <p:txBody>
          <a:bodyPr lIns="45718" tIns="45718" rIns="45718" bIns="45718"/>
          <a:lstStyle/>
          <a:p>
            <a:endParaRPr sz="1800"/>
          </a:p>
        </p:txBody>
      </p:sp>
      <p:sp>
        <p:nvSpPr>
          <p:cNvPr id="21" name="Shape 21"/>
          <p:cNvSpPr/>
          <p:nvPr/>
        </p:nvSpPr>
        <p:spPr>
          <a:xfrm rot="16200000">
            <a:off x="8335666" y="1412890"/>
            <a:ext cx="1188449" cy="76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lgn="r" defTabSz="829875">
              <a:lnSpc>
                <a:spcPts val="600"/>
              </a:lnSpc>
              <a:defRPr sz="600" spc="-4">
                <a:solidFill>
                  <a:srgbClr val="AD9E79"/>
                </a:solidFill>
                <a:latin typeface="Roboto"/>
                <a:ea typeface="Roboto"/>
                <a:cs typeface="Roboto"/>
                <a:sym typeface="Roboto"/>
              </a:defRPr>
            </a:lvl1pPr>
          </a:lstStyle>
          <a:p>
            <a:r>
              <a:rPr sz="600"/>
              <a:t>DISTRIBUÇÃO INSTITUCIONAL</a:t>
            </a:r>
          </a:p>
        </p:txBody>
      </p:sp>
      <p:sp>
        <p:nvSpPr>
          <p:cNvPr id="22" name="Shape 22"/>
          <p:cNvSpPr/>
          <p:nvPr/>
        </p:nvSpPr>
        <p:spPr>
          <a:xfrm>
            <a:off x="758298" y="661128"/>
            <a:ext cx="7493998" cy="2"/>
          </a:xfrm>
          <a:prstGeom prst="line">
            <a:avLst/>
          </a:prstGeom>
          <a:ln w="3175">
            <a:solidFill>
              <a:srgbClr val="494A49"/>
            </a:solidFill>
          </a:ln>
        </p:spPr>
        <p:txBody>
          <a:bodyPr lIns="45718" tIns="45718" rIns="45718" bIns="45718"/>
          <a:lstStyle/>
          <a:p>
            <a:endParaRPr sz="1800"/>
          </a:p>
        </p:txBody>
      </p:sp>
      <p:pic>
        <p:nvPicPr>
          <p:cNvPr id="24" name="image2.png"/>
          <p:cNvPicPr>
            <a:picLocks noChangeAspect="1"/>
          </p:cNvPicPr>
          <p:nvPr/>
        </p:nvPicPr>
        <p:blipFill>
          <a:blip r:embed="rId2">
            <a:extLst/>
          </a:blip>
          <a:srcRect l="1130"/>
          <a:stretch>
            <a:fillRect/>
          </a:stretch>
        </p:blipFill>
        <p:spPr>
          <a:xfrm rot="16200000">
            <a:off x="8472887" y="5642067"/>
            <a:ext cx="870741" cy="273322"/>
          </a:xfrm>
          <a:prstGeom prst="rect">
            <a:avLst/>
          </a:prstGeom>
          <a:ln w="12700">
            <a:miter lim="400000"/>
          </a:ln>
        </p:spPr>
      </p:pic>
      <p:sp>
        <p:nvSpPr>
          <p:cNvPr id="25" name="Shape 25"/>
          <p:cNvSpPr>
            <a:spLocks noGrp="1"/>
          </p:cNvSpPr>
          <p:nvPr>
            <p:ph type="sldNum" sz="quarter" idx="2"/>
          </p:nvPr>
        </p:nvSpPr>
        <p:spPr>
          <a:xfrm>
            <a:off x="8832053" y="595314"/>
            <a:ext cx="367088" cy="276999"/>
          </a:xfrm>
          <a:prstGeom prst="rect">
            <a:avLst/>
          </a:prstGeom>
        </p:spPr>
        <p:txBody>
          <a:bodyPr/>
          <a:lstStyle>
            <a:lvl1pPr algn="l" defTabSz="914400">
              <a:defRPr sz="1800">
                <a:solidFill>
                  <a:srgbClr val="000000"/>
                </a:solidFill>
                <a:latin typeface="+mn-lt"/>
                <a:ea typeface="+mn-ea"/>
                <a:cs typeface="+mn-cs"/>
                <a:sym typeface="Helvetica"/>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Shape 32"/>
          <p:cNvSpPr/>
          <p:nvPr/>
        </p:nvSpPr>
        <p:spPr>
          <a:xfrm>
            <a:off x="-1" y="894234"/>
            <a:ext cx="405000" cy="5107783"/>
          </a:xfrm>
          <a:prstGeom prst="rect">
            <a:avLst/>
          </a:prstGeom>
          <a:blipFill>
            <a:blip r:embed="rId2"/>
            <a:stretch>
              <a:fillRect/>
            </a:stretch>
          </a:blipFill>
          <a:ln w="12700">
            <a:miter lim="400000"/>
          </a:ln>
        </p:spPr>
        <p:txBody>
          <a:bodyPr lIns="45718" tIns="45718" rIns="45718" bIns="45718"/>
          <a:lstStyle/>
          <a:p>
            <a:pPr defTabSz="277402">
              <a:defRPr sz="1000"/>
            </a:pPr>
            <a:endParaRPr sz="1000"/>
          </a:p>
        </p:txBody>
      </p:sp>
      <p:sp>
        <p:nvSpPr>
          <p:cNvPr id="33" name="Shape 33"/>
          <p:cNvSpPr/>
          <p:nvPr/>
        </p:nvSpPr>
        <p:spPr>
          <a:xfrm>
            <a:off x="-1" y="858513"/>
            <a:ext cx="9144001" cy="35721"/>
          </a:xfrm>
          <a:prstGeom prst="rect">
            <a:avLst/>
          </a:prstGeom>
          <a:solidFill>
            <a:srgbClr val="FFC708"/>
          </a:solidFill>
          <a:ln w="12700">
            <a:miter lim="400000"/>
          </a:ln>
        </p:spPr>
        <p:txBody>
          <a:bodyPr lIns="45718" tIns="45718" rIns="45718" bIns="45718"/>
          <a:lstStyle/>
          <a:p>
            <a:pPr defTabSz="277402">
              <a:defRPr sz="1000"/>
            </a:pPr>
            <a:endParaRPr sz="1000"/>
          </a:p>
        </p:txBody>
      </p:sp>
      <p:sp>
        <p:nvSpPr>
          <p:cNvPr id="34" name="Shape 34"/>
          <p:cNvSpPr/>
          <p:nvPr/>
        </p:nvSpPr>
        <p:spPr>
          <a:xfrm>
            <a:off x="771792" y="1601871"/>
            <a:ext cx="251938" cy="28806"/>
          </a:xfrm>
          <a:prstGeom prst="rect">
            <a:avLst/>
          </a:prstGeom>
          <a:solidFill>
            <a:srgbClr val="FFC708"/>
          </a:solidFill>
          <a:ln w="12700">
            <a:miter lim="400000"/>
          </a:ln>
        </p:spPr>
        <p:txBody>
          <a:bodyPr lIns="45718" tIns="45718" rIns="45718" bIns="45718"/>
          <a:lstStyle/>
          <a:p>
            <a:pPr defTabSz="277402">
              <a:defRPr sz="1000"/>
            </a:pPr>
            <a:endParaRPr sz="1000"/>
          </a:p>
        </p:txBody>
      </p:sp>
      <p:sp>
        <p:nvSpPr>
          <p:cNvPr id="35" name="Shape 35"/>
          <p:cNvSpPr/>
          <p:nvPr/>
        </p:nvSpPr>
        <p:spPr>
          <a:xfrm>
            <a:off x="1390969" y="5157449"/>
            <a:ext cx="2" cy="169010"/>
          </a:xfrm>
          <a:prstGeom prst="line">
            <a:avLst/>
          </a:prstGeom>
          <a:ln w="3175">
            <a:solidFill>
              <a:srgbClr val="1C1D1F"/>
            </a:solidFill>
          </a:ln>
        </p:spPr>
        <p:txBody>
          <a:bodyPr lIns="45718" tIns="45718" rIns="45718" bIns="45718"/>
          <a:lstStyle/>
          <a:p>
            <a:endParaRPr sz="1800"/>
          </a:p>
        </p:txBody>
      </p:sp>
      <p:sp>
        <p:nvSpPr>
          <p:cNvPr id="36" name="Shape 36"/>
          <p:cNvSpPr/>
          <p:nvPr/>
        </p:nvSpPr>
        <p:spPr>
          <a:xfrm>
            <a:off x="1390969" y="5087370"/>
            <a:ext cx="2" cy="23990"/>
          </a:xfrm>
          <a:prstGeom prst="line">
            <a:avLst/>
          </a:prstGeom>
          <a:ln w="3175">
            <a:solidFill>
              <a:srgbClr val="1C1D1F"/>
            </a:solidFill>
          </a:ln>
        </p:spPr>
        <p:txBody>
          <a:bodyPr lIns="45718" tIns="45718" rIns="45718" bIns="45718"/>
          <a:lstStyle/>
          <a:p>
            <a:endParaRPr sz="1800"/>
          </a:p>
        </p:txBody>
      </p:sp>
      <p:grpSp>
        <p:nvGrpSpPr>
          <p:cNvPr id="40" name="Group 40"/>
          <p:cNvGrpSpPr/>
          <p:nvPr/>
        </p:nvGrpSpPr>
        <p:grpSpPr>
          <a:xfrm>
            <a:off x="1428080" y="5155512"/>
            <a:ext cx="122285" cy="170953"/>
            <a:chOff x="0" y="0"/>
            <a:chExt cx="122284" cy="170951"/>
          </a:xfrm>
        </p:grpSpPr>
        <p:sp>
          <p:nvSpPr>
            <p:cNvPr id="37" name="Shape 37"/>
            <p:cNvSpPr/>
            <p:nvPr/>
          </p:nvSpPr>
          <p:spPr>
            <a:xfrm>
              <a:off x="-1" y="1943"/>
              <a:ext cx="26099" cy="169009"/>
            </a:xfrm>
            <a:custGeom>
              <a:avLst/>
              <a:gdLst/>
              <a:ahLst/>
              <a:cxnLst>
                <a:cxn ang="0">
                  <a:pos x="wd2" y="hd2"/>
                </a:cxn>
                <a:cxn ang="5400000">
                  <a:pos x="wd2" y="hd2"/>
                </a:cxn>
                <a:cxn ang="10800000">
                  <a:pos x="wd2" y="hd2"/>
                </a:cxn>
                <a:cxn ang="16200000">
                  <a:pos x="wd2" y="hd2"/>
                </a:cxn>
              </a:cxnLst>
              <a:rect l="0" t="0" r="r" b="b"/>
              <a:pathLst>
                <a:path w="21600" h="21600" extrusionOk="0">
                  <a:moveTo>
                    <a:pt x="10040" y="0"/>
                  </a:moveTo>
                  <a:lnTo>
                    <a:pt x="0" y="0"/>
                  </a:lnTo>
                  <a:lnTo>
                    <a:pt x="82" y="368"/>
                  </a:lnTo>
                  <a:lnTo>
                    <a:pt x="393" y="2030"/>
                  </a:lnTo>
                  <a:lnTo>
                    <a:pt x="552" y="3629"/>
                  </a:lnTo>
                  <a:lnTo>
                    <a:pt x="579" y="4322"/>
                  </a:lnTo>
                  <a:lnTo>
                    <a:pt x="619" y="21600"/>
                  </a:lnTo>
                  <a:lnTo>
                    <a:pt x="10576" y="21600"/>
                  </a:lnTo>
                  <a:lnTo>
                    <a:pt x="10596" y="9797"/>
                  </a:lnTo>
                  <a:lnTo>
                    <a:pt x="11877" y="7526"/>
                  </a:lnTo>
                  <a:lnTo>
                    <a:pt x="17724" y="4898"/>
                  </a:lnTo>
                  <a:lnTo>
                    <a:pt x="21600" y="4104"/>
                  </a:lnTo>
                  <a:lnTo>
                    <a:pt x="10040" y="4104"/>
                  </a:lnTo>
                  <a:lnTo>
                    <a:pt x="10040"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38" name="Shape 38"/>
            <p:cNvSpPr/>
            <p:nvPr/>
          </p:nvSpPr>
          <p:spPr>
            <a:xfrm>
              <a:off x="67155" y="12363"/>
              <a:ext cx="55130" cy="158589"/>
            </a:xfrm>
            <a:custGeom>
              <a:avLst/>
              <a:gdLst/>
              <a:ahLst/>
              <a:cxnLst>
                <a:cxn ang="0">
                  <a:pos x="wd2" y="hd2"/>
                </a:cxn>
                <a:cxn ang="5400000">
                  <a:pos x="wd2" y="hd2"/>
                </a:cxn>
                <a:cxn ang="10800000">
                  <a:pos x="wd2" y="hd2"/>
                </a:cxn>
                <a:cxn ang="16200000">
                  <a:pos x="wd2" y="hd2"/>
                </a:cxn>
              </a:cxnLst>
              <a:rect l="0" t="0" r="r" b="b"/>
              <a:pathLst>
                <a:path w="21600" h="21600" extrusionOk="0">
                  <a:moveTo>
                    <a:pt x="14214" y="0"/>
                  </a:moveTo>
                  <a:lnTo>
                    <a:pt x="0" y="0"/>
                  </a:lnTo>
                  <a:lnTo>
                    <a:pt x="7135" y="380"/>
                  </a:lnTo>
                  <a:lnTo>
                    <a:pt x="11994" y="1469"/>
                  </a:lnTo>
                  <a:lnTo>
                    <a:pt x="14974" y="3187"/>
                  </a:lnTo>
                  <a:lnTo>
                    <a:pt x="16471" y="5456"/>
                  </a:lnTo>
                  <a:lnTo>
                    <a:pt x="16880" y="8180"/>
                  </a:lnTo>
                  <a:lnTo>
                    <a:pt x="16883" y="21600"/>
                  </a:lnTo>
                  <a:lnTo>
                    <a:pt x="21600" y="21600"/>
                  </a:lnTo>
                  <a:lnTo>
                    <a:pt x="21600" y="7098"/>
                  </a:lnTo>
                  <a:lnTo>
                    <a:pt x="20981" y="4424"/>
                  </a:lnTo>
                  <a:lnTo>
                    <a:pt x="19129" y="2231"/>
                  </a:lnTo>
                  <a:lnTo>
                    <a:pt x="16049" y="522"/>
                  </a:lnTo>
                  <a:lnTo>
                    <a:pt x="14214"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39" name="Shape 39"/>
            <p:cNvSpPr/>
            <p:nvPr/>
          </p:nvSpPr>
          <p:spPr>
            <a:xfrm>
              <a:off x="12129" y="0"/>
              <a:ext cx="91305" cy="34053"/>
            </a:xfrm>
            <a:custGeom>
              <a:avLst/>
              <a:gdLst/>
              <a:ahLst/>
              <a:cxnLst>
                <a:cxn ang="0">
                  <a:pos x="wd2" y="hd2"/>
                </a:cxn>
                <a:cxn ang="5400000">
                  <a:pos x="wd2" y="hd2"/>
                </a:cxn>
                <a:cxn ang="10800000">
                  <a:pos x="wd2" y="hd2"/>
                </a:cxn>
                <a:cxn ang="16200000">
                  <a:pos x="wd2" y="hd2"/>
                </a:cxn>
              </a:cxnLst>
              <a:rect l="0" t="0" r="r" b="b"/>
              <a:pathLst>
                <a:path w="21600" h="21600" extrusionOk="0">
                  <a:moveTo>
                    <a:pt x="12714" y="0"/>
                  </a:moveTo>
                  <a:lnTo>
                    <a:pt x="8758" y="1532"/>
                  </a:lnTo>
                  <a:lnTo>
                    <a:pt x="5213" y="5885"/>
                  </a:lnTo>
                  <a:lnTo>
                    <a:pt x="2240" y="12696"/>
                  </a:lnTo>
                  <a:lnTo>
                    <a:pt x="0" y="21600"/>
                  </a:lnTo>
                  <a:lnTo>
                    <a:pt x="3304" y="21600"/>
                  </a:lnTo>
                  <a:lnTo>
                    <a:pt x="4909" y="15889"/>
                  </a:lnTo>
                  <a:lnTo>
                    <a:pt x="8554" y="9899"/>
                  </a:lnTo>
                  <a:lnTo>
                    <a:pt x="13018" y="7842"/>
                  </a:lnTo>
                  <a:lnTo>
                    <a:pt x="21600" y="7842"/>
                  </a:lnTo>
                  <a:lnTo>
                    <a:pt x="20110" y="4573"/>
                  </a:lnTo>
                  <a:lnTo>
                    <a:pt x="16778" y="1145"/>
                  </a:lnTo>
                  <a:lnTo>
                    <a:pt x="12714"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grpSp>
        <p:nvGrpSpPr>
          <p:cNvPr id="43" name="Group 43"/>
          <p:cNvGrpSpPr/>
          <p:nvPr/>
        </p:nvGrpSpPr>
        <p:grpSpPr>
          <a:xfrm>
            <a:off x="1555242" y="5157451"/>
            <a:ext cx="147869" cy="169010"/>
            <a:chOff x="0" y="0"/>
            <a:chExt cx="147867" cy="169009"/>
          </a:xfrm>
        </p:grpSpPr>
        <p:sp>
          <p:nvSpPr>
            <p:cNvPr id="41" name="Shape 41"/>
            <p:cNvSpPr/>
            <p:nvPr/>
          </p:nvSpPr>
          <p:spPr>
            <a:xfrm>
              <a:off x="0" y="-1"/>
              <a:ext cx="86381" cy="169011"/>
            </a:xfrm>
            <a:custGeom>
              <a:avLst/>
              <a:gdLst/>
              <a:ahLst/>
              <a:cxnLst>
                <a:cxn ang="0">
                  <a:pos x="wd2" y="hd2"/>
                </a:cxn>
                <a:cxn ang="5400000">
                  <a:pos x="wd2" y="hd2"/>
                </a:cxn>
                <a:cxn ang="10800000">
                  <a:pos x="wd2" y="hd2"/>
                </a:cxn>
                <a:cxn ang="16200000">
                  <a:pos x="wd2" y="hd2"/>
                </a:cxn>
              </a:cxnLst>
              <a:rect l="0" t="0" r="r" b="b"/>
              <a:pathLst>
                <a:path w="21600" h="21600" extrusionOk="0">
                  <a:moveTo>
                    <a:pt x="3208" y="0"/>
                  </a:moveTo>
                  <a:lnTo>
                    <a:pt x="0" y="0"/>
                  </a:lnTo>
                  <a:lnTo>
                    <a:pt x="17538" y="21600"/>
                  </a:lnTo>
                  <a:lnTo>
                    <a:pt x="19515" y="21600"/>
                  </a:lnTo>
                  <a:lnTo>
                    <a:pt x="21600" y="19021"/>
                  </a:lnTo>
                  <a:lnTo>
                    <a:pt x="18569" y="19021"/>
                  </a:lnTo>
                  <a:lnTo>
                    <a:pt x="3208"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42" name="Shape 42"/>
            <p:cNvSpPr/>
            <p:nvPr/>
          </p:nvSpPr>
          <p:spPr>
            <a:xfrm>
              <a:off x="74256" y="-1"/>
              <a:ext cx="73613" cy="1488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838" y="0"/>
                  </a:lnTo>
                  <a:lnTo>
                    <a:pt x="0" y="21600"/>
                  </a:lnTo>
                  <a:lnTo>
                    <a:pt x="3557" y="21600"/>
                  </a:lnTo>
                  <a:lnTo>
                    <a:pt x="21600"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sp>
        <p:nvSpPr>
          <p:cNvPr id="44" name="Shape 44"/>
          <p:cNvSpPr/>
          <p:nvPr/>
        </p:nvSpPr>
        <p:spPr>
          <a:xfrm>
            <a:off x="1697354" y="5155176"/>
            <a:ext cx="134134" cy="174844"/>
          </a:xfrm>
          <a:custGeom>
            <a:avLst/>
            <a:gdLst/>
            <a:ahLst/>
            <a:cxnLst>
              <a:cxn ang="0">
                <a:pos x="wd2" y="hd2"/>
              </a:cxn>
              <a:cxn ang="5400000">
                <a:pos x="wd2" y="hd2"/>
              </a:cxn>
              <a:cxn ang="10800000">
                <a:pos x="wd2" y="hd2"/>
              </a:cxn>
              <a:cxn ang="16200000">
                <a:pos x="wd2" y="hd2"/>
              </a:cxn>
            </a:cxnLst>
            <a:rect l="0" t="0" r="r" b="b"/>
            <a:pathLst>
              <a:path w="21600" h="21600" extrusionOk="0">
                <a:moveTo>
                  <a:pt x="11476" y="0"/>
                </a:moveTo>
                <a:lnTo>
                  <a:pt x="8551" y="266"/>
                </a:lnTo>
                <a:lnTo>
                  <a:pt x="4122" y="2158"/>
                </a:lnTo>
                <a:lnTo>
                  <a:pt x="1397" y="5329"/>
                </a:lnTo>
                <a:lnTo>
                  <a:pt x="146" y="9136"/>
                </a:lnTo>
                <a:lnTo>
                  <a:pt x="0" y="11079"/>
                </a:lnTo>
                <a:lnTo>
                  <a:pt x="255" y="13737"/>
                </a:lnTo>
                <a:lnTo>
                  <a:pt x="1004" y="16046"/>
                </a:lnTo>
                <a:lnTo>
                  <a:pt x="2223" y="17986"/>
                </a:lnTo>
                <a:lnTo>
                  <a:pt x="5974" y="20667"/>
                </a:lnTo>
                <a:lnTo>
                  <a:pt x="11318" y="21600"/>
                </a:lnTo>
                <a:lnTo>
                  <a:pt x="14252" y="21343"/>
                </a:lnTo>
                <a:lnTo>
                  <a:pt x="16706" y="20567"/>
                </a:lnTo>
                <a:lnTo>
                  <a:pt x="17400" y="20113"/>
                </a:lnTo>
                <a:lnTo>
                  <a:pt x="11318" y="20113"/>
                </a:lnTo>
                <a:lnTo>
                  <a:pt x="8218" y="19741"/>
                </a:lnTo>
                <a:lnTo>
                  <a:pt x="4030" y="17223"/>
                </a:lnTo>
                <a:lnTo>
                  <a:pt x="2149" y="13347"/>
                </a:lnTo>
                <a:lnTo>
                  <a:pt x="1935" y="11278"/>
                </a:lnTo>
                <a:lnTo>
                  <a:pt x="1935" y="10944"/>
                </a:lnTo>
                <a:lnTo>
                  <a:pt x="21600" y="10944"/>
                </a:lnTo>
                <a:lnTo>
                  <a:pt x="21598" y="9457"/>
                </a:lnTo>
                <a:lnTo>
                  <a:pt x="1987" y="9457"/>
                </a:lnTo>
                <a:lnTo>
                  <a:pt x="2375" y="7776"/>
                </a:lnTo>
                <a:lnTo>
                  <a:pt x="4273" y="4294"/>
                </a:lnTo>
                <a:lnTo>
                  <a:pt x="8358" y="1860"/>
                </a:lnTo>
                <a:lnTo>
                  <a:pt x="11476" y="1489"/>
                </a:lnTo>
                <a:lnTo>
                  <a:pt x="17373" y="1489"/>
                </a:lnTo>
                <a:lnTo>
                  <a:pt x="16747" y="1078"/>
                </a:lnTo>
                <a:lnTo>
                  <a:pt x="14387" y="285"/>
                </a:lnTo>
                <a:lnTo>
                  <a:pt x="11476" y="0"/>
                </a:lnTo>
                <a:close/>
              </a:path>
            </a:pathLst>
          </a:custGeom>
          <a:solidFill>
            <a:srgbClr val="1C1D1F"/>
          </a:solidFill>
          <a:ln w="12700">
            <a:miter lim="400000"/>
          </a:ln>
        </p:spPr>
        <p:txBody>
          <a:bodyPr lIns="45718" tIns="45718" rIns="45718" bIns="45718"/>
          <a:lstStyle/>
          <a:p>
            <a:pPr defTabSz="277402">
              <a:defRPr sz="1000"/>
            </a:pPr>
            <a:endParaRPr sz="1000"/>
          </a:p>
        </p:txBody>
      </p:sp>
      <p:grpSp>
        <p:nvGrpSpPr>
          <p:cNvPr id="47" name="Group 47"/>
          <p:cNvGrpSpPr/>
          <p:nvPr/>
        </p:nvGrpSpPr>
        <p:grpSpPr>
          <a:xfrm>
            <a:off x="1841515" y="5153899"/>
            <a:ext cx="111855" cy="175463"/>
            <a:chOff x="0" y="0"/>
            <a:chExt cx="111853" cy="175461"/>
          </a:xfrm>
        </p:grpSpPr>
        <p:sp>
          <p:nvSpPr>
            <p:cNvPr id="45" name="Shape 45"/>
            <p:cNvSpPr/>
            <p:nvPr/>
          </p:nvSpPr>
          <p:spPr>
            <a:xfrm>
              <a:off x="-1" y="121105"/>
              <a:ext cx="93505" cy="54357"/>
            </a:xfrm>
            <a:custGeom>
              <a:avLst/>
              <a:gdLst/>
              <a:ahLst/>
              <a:cxnLst>
                <a:cxn ang="0">
                  <a:pos x="wd2" y="hd2"/>
                </a:cxn>
                <a:cxn ang="5400000">
                  <a:pos x="wd2" y="hd2"/>
                </a:cxn>
                <a:cxn ang="10800000">
                  <a:pos x="wd2" y="hd2"/>
                </a:cxn>
                <a:cxn ang="16200000">
                  <a:pos x="wd2" y="hd2"/>
                </a:cxn>
              </a:cxnLst>
              <a:rect l="0" t="0" r="r" b="b"/>
              <a:pathLst>
                <a:path w="21600" h="21600" extrusionOk="0">
                  <a:moveTo>
                    <a:pt x="2766" y="0"/>
                  </a:moveTo>
                  <a:lnTo>
                    <a:pt x="0" y="0"/>
                  </a:lnTo>
                  <a:lnTo>
                    <a:pt x="0" y="1109"/>
                  </a:lnTo>
                  <a:lnTo>
                    <a:pt x="556" y="8169"/>
                  </a:lnTo>
                  <a:lnTo>
                    <a:pt x="4780" y="18085"/>
                  </a:lnTo>
                  <a:lnTo>
                    <a:pt x="12658" y="21600"/>
                  </a:lnTo>
                  <a:lnTo>
                    <a:pt x="17104" y="20693"/>
                  </a:lnTo>
                  <a:lnTo>
                    <a:pt x="20758" y="18084"/>
                  </a:lnTo>
                  <a:lnTo>
                    <a:pt x="21600" y="16815"/>
                  </a:lnTo>
                  <a:lnTo>
                    <a:pt x="12658" y="16815"/>
                  </a:lnTo>
                  <a:lnTo>
                    <a:pt x="8434" y="15826"/>
                  </a:lnTo>
                  <a:lnTo>
                    <a:pt x="5374" y="12865"/>
                  </a:lnTo>
                  <a:lnTo>
                    <a:pt x="3486" y="7947"/>
                  </a:lnTo>
                  <a:lnTo>
                    <a:pt x="2781" y="1082"/>
                  </a:lnTo>
                  <a:lnTo>
                    <a:pt x="2766"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46" name="Shape 46"/>
            <p:cNvSpPr/>
            <p:nvPr/>
          </p:nvSpPr>
          <p:spPr>
            <a:xfrm>
              <a:off x="3886" y="-1"/>
              <a:ext cx="107968" cy="163423"/>
            </a:xfrm>
            <a:custGeom>
              <a:avLst/>
              <a:gdLst/>
              <a:ahLst/>
              <a:cxnLst>
                <a:cxn ang="0">
                  <a:pos x="wd2" y="hd2"/>
                </a:cxn>
                <a:cxn ang="5400000">
                  <a:pos x="wd2" y="hd2"/>
                </a:cxn>
                <a:cxn ang="10800000">
                  <a:pos x="wd2" y="hd2"/>
                </a:cxn>
                <a:cxn ang="16200000">
                  <a:pos x="wd2" y="hd2"/>
                </a:cxn>
              </a:cxnLst>
              <a:rect l="0" t="0" r="r" b="b"/>
              <a:pathLst>
                <a:path w="21600" h="21600" extrusionOk="0">
                  <a:moveTo>
                    <a:pt x="10705" y="0"/>
                  </a:moveTo>
                  <a:lnTo>
                    <a:pt x="4710" y="932"/>
                  </a:lnTo>
                  <a:lnTo>
                    <a:pt x="618" y="3822"/>
                  </a:lnTo>
                  <a:lnTo>
                    <a:pt x="0" y="6046"/>
                  </a:lnTo>
                  <a:lnTo>
                    <a:pt x="631" y="8261"/>
                  </a:lnTo>
                  <a:lnTo>
                    <a:pt x="2319" y="9842"/>
                  </a:lnTo>
                  <a:lnTo>
                    <a:pt x="4762" y="10940"/>
                  </a:lnTo>
                  <a:lnTo>
                    <a:pt x="7653" y="11707"/>
                  </a:lnTo>
                  <a:lnTo>
                    <a:pt x="13942" y="12929"/>
                  </a:lnTo>
                  <a:lnTo>
                    <a:pt x="16650" y="13722"/>
                  </a:lnTo>
                  <a:lnTo>
                    <a:pt x="18504" y="14875"/>
                  </a:lnTo>
                  <a:lnTo>
                    <a:pt x="19191" y="16589"/>
                  </a:lnTo>
                  <a:lnTo>
                    <a:pt x="18081" y="19334"/>
                  </a:lnTo>
                  <a:lnTo>
                    <a:pt x="15480" y="20839"/>
                  </a:lnTo>
                  <a:lnTo>
                    <a:pt x="12483" y="21471"/>
                  </a:lnTo>
                  <a:lnTo>
                    <a:pt x="10184" y="21600"/>
                  </a:lnTo>
                  <a:lnTo>
                    <a:pt x="17929" y="21600"/>
                  </a:lnTo>
                  <a:lnTo>
                    <a:pt x="19579" y="20645"/>
                  </a:lnTo>
                  <a:lnTo>
                    <a:pt x="21079" y="18815"/>
                  </a:lnTo>
                  <a:lnTo>
                    <a:pt x="21600" y="16589"/>
                  </a:lnTo>
                  <a:lnTo>
                    <a:pt x="20670" y="14128"/>
                  </a:lnTo>
                  <a:lnTo>
                    <a:pt x="18264" y="12502"/>
                  </a:lnTo>
                  <a:lnTo>
                    <a:pt x="14953" y="11447"/>
                  </a:lnTo>
                  <a:lnTo>
                    <a:pt x="7989" y="10031"/>
                  </a:lnTo>
                  <a:lnTo>
                    <a:pt x="5145" y="9170"/>
                  </a:lnTo>
                  <a:lnTo>
                    <a:pt x="3160" y="7911"/>
                  </a:lnTo>
                  <a:lnTo>
                    <a:pt x="2413" y="6046"/>
                  </a:lnTo>
                  <a:lnTo>
                    <a:pt x="3171" y="3963"/>
                  </a:lnTo>
                  <a:lnTo>
                    <a:pt x="5124" y="2586"/>
                  </a:lnTo>
                  <a:lnTo>
                    <a:pt x="7794" y="1825"/>
                  </a:lnTo>
                  <a:lnTo>
                    <a:pt x="10705" y="1591"/>
                  </a:lnTo>
                  <a:lnTo>
                    <a:pt x="17996" y="1591"/>
                  </a:lnTo>
                  <a:lnTo>
                    <a:pt x="17167" y="1079"/>
                  </a:lnTo>
                  <a:lnTo>
                    <a:pt x="14294" y="274"/>
                  </a:lnTo>
                  <a:lnTo>
                    <a:pt x="10705"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grpSp>
        <p:nvGrpSpPr>
          <p:cNvPr id="51" name="Group 51"/>
          <p:cNvGrpSpPr/>
          <p:nvPr/>
        </p:nvGrpSpPr>
        <p:grpSpPr>
          <a:xfrm>
            <a:off x="1953237" y="5114911"/>
            <a:ext cx="82780" cy="212510"/>
            <a:chOff x="0" y="0"/>
            <a:chExt cx="82779" cy="212508"/>
          </a:xfrm>
        </p:grpSpPr>
        <p:sp>
          <p:nvSpPr>
            <p:cNvPr id="48" name="Shape 48"/>
            <p:cNvSpPr/>
            <p:nvPr/>
          </p:nvSpPr>
          <p:spPr>
            <a:xfrm>
              <a:off x="33270" y="54578"/>
              <a:ext cx="49510" cy="157931"/>
            </a:xfrm>
            <a:custGeom>
              <a:avLst/>
              <a:gdLst/>
              <a:ahLst/>
              <a:cxnLst>
                <a:cxn ang="0">
                  <a:pos x="wd2" y="hd2"/>
                </a:cxn>
                <a:cxn ang="5400000">
                  <a:pos x="wd2" y="hd2"/>
                </a:cxn>
                <a:cxn ang="10800000">
                  <a:pos x="wd2" y="hd2"/>
                </a:cxn>
                <a:cxn ang="16200000">
                  <a:pos x="wd2" y="hd2"/>
                </a:cxn>
              </a:cxnLst>
              <a:rect l="0" t="0" r="r" b="b"/>
              <a:pathLst>
                <a:path w="21600" h="21600" extrusionOk="0">
                  <a:moveTo>
                    <a:pt x="5261" y="0"/>
                  </a:moveTo>
                  <a:lnTo>
                    <a:pt x="0" y="0"/>
                  </a:lnTo>
                  <a:lnTo>
                    <a:pt x="0" y="16978"/>
                  </a:lnTo>
                  <a:lnTo>
                    <a:pt x="1163" y="19311"/>
                  </a:lnTo>
                  <a:lnTo>
                    <a:pt x="4155" y="20721"/>
                  </a:lnTo>
                  <a:lnTo>
                    <a:pt x="8228" y="21415"/>
                  </a:lnTo>
                  <a:lnTo>
                    <a:pt x="12634" y="21600"/>
                  </a:lnTo>
                  <a:lnTo>
                    <a:pt x="14414" y="21596"/>
                  </a:lnTo>
                  <a:lnTo>
                    <a:pt x="16153" y="21572"/>
                  </a:lnTo>
                  <a:lnTo>
                    <a:pt x="18127" y="21504"/>
                  </a:lnTo>
                  <a:lnTo>
                    <a:pt x="20611" y="21373"/>
                  </a:lnTo>
                  <a:lnTo>
                    <a:pt x="21600" y="21316"/>
                  </a:lnTo>
                  <a:lnTo>
                    <a:pt x="21600" y="19953"/>
                  </a:lnTo>
                  <a:lnTo>
                    <a:pt x="13901" y="19953"/>
                  </a:lnTo>
                  <a:lnTo>
                    <a:pt x="9447" y="19734"/>
                  </a:lnTo>
                  <a:lnTo>
                    <a:pt x="6822" y="19070"/>
                  </a:lnTo>
                  <a:lnTo>
                    <a:pt x="5577" y="17948"/>
                  </a:lnTo>
                  <a:lnTo>
                    <a:pt x="5261" y="16358"/>
                  </a:lnTo>
                  <a:lnTo>
                    <a:pt x="5261"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49" name="Shape 49"/>
            <p:cNvSpPr/>
            <p:nvPr/>
          </p:nvSpPr>
          <p:spPr>
            <a:xfrm>
              <a:off x="0" y="42208"/>
              <a:ext cx="80835" cy="12701"/>
            </a:xfrm>
            <a:prstGeom prst="rect">
              <a:avLst/>
            </a:pr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50" name="Shape 50"/>
            <p:cNvSpPr/>
            <p:nvPr/>
          </p:nvSpPr>
          <p:spPr>
            <a:xfrm>
              <a:off x="32950" y="0"/>
              <a:ext cx="12701" cy="425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693"/>
                  </a:lnTo>
                  <a:lnTo>
                    <a:pt x="0" y="21600"/>
                  </a:lnTo>
                  <a:lnTo>
                    <a:pt x="21600" y="21600"/>
                  </a:lnTo>
                  <a:lnTo>
                    <a:pt x="21600"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sp>
        <p:nvSpPr>
          <p:cNvPr id="52" name="Shape 52"/>
          <p:cNvSpPr/>
          <p:nvPr/>
        </p:nvSpPr>
        <p:spPr>
          <a:xfrm>
            <a:off x="2056801" y="5157449"/>
            <a:ext cx="2" cy="169010"/>
          </a:xfrm>
          <a:prstGeom prst="line">
            <a:avLst/>
          </a:prstGeom>
          <a:ln w="3175">
            <a:solidFill>
              <a:srgbClr val="1C1D1F"/>
            </a:solidFill>
          </a:ln>
        </p:spPr>
        <p:txBody>
          <a:bodyPr lIns="45718" tIns="45718" rIns="45718" bIns="45718"/>
          <a:lstStyle/>
          <a:p>
            <a:endParaRPr sz="1800"/>
          </a:p>
        </p:txBody>
      </p:sp>
      <p:sp>
        <p:nvSpPr>
          <p:cNvPr id="53" name="Shape 53"/>
          <p:cNvSpPr/>
          <p:nvPr/>
        </p:nvSpPr>
        <p:spPr>
          <a:xfrm>
            <a:off x="2056801" y="5087370"/>
            <a:ext cx="2" cy="23990"/>
          </a:xfrm>
          <a:prstGeom prst="line">
            <a:avLst/>
          </a:prstGeom>
          <a:ln w="3175">
            <a:solidFill>
              <a:srgbClr val="1C1D1F"/>
            </a:solidFill>
          </a:ln>
        </p:spPr>
        <p:txBody>
          <a:bodyPr lIns="45718" tIns="45718" rIns="45718" bIns="45718"/>
          <a:lstStyle/>
          <a:p>
            <a:endParaRPr sz="1800"/>
          </a:p>
        </p:txBody>
      </p:sp>
      <p:grpSp>
        <p:nvGrpSpPr>
          <p:cNvPr id="59" name="Group 59"/>
          <p:cNvGrpSpPr/>
          <p:nvPr/>
        </p:nvGrpSpPr>
        <p:grpSpPr>
          <a:xfrm>
            <a:off x="2093997" y="5156167"/>
            <a:ext cx="222326" cy="170295"/>
            <a:chOff x="0" y="0"/>
            <a:chExt cx="222324" cy="170294"/>
          </a:xfrm>
        </p:grpSpPr>
        <p:sp>
          <p:nvSpPr>
            <p:cNvPr id="54" name="Shape 54"/>
            <p:cNvSpPr/>
            <p:nvPr/>
          </p:nvSpPr>
          <p:spPr>
            <a:xfrm>
              <a:off x="0" y="1285"/>
              <a:ext cx="25663" cy="169010"/>
            </a:xfrm>
            <a:custGeom>
              <a:avLst/>
              <a:gdLst/>
              <a:ahLst/>
              <a:cxnLst>
                <a:cxn ang="0">
                  <a:pos x="wd2" y="hd2"/>
                </a:cxn>
                <a:cxn ang="5400000">
                  <a:pos x="wd2" y="hd2"/>
                </a:cxn>
                <a:cxn ang="10800000">
                  <a:pos x="wd2" y="hd2"/>
                </a:cxn>
                <a:cxn ang="16200000">
                  <a:pos x="wd2" y="hd2"/>
                </a:cxn>
              </a:cxnLst>
              <a:rect l="0" t="0" r="r" b="b"/>
              <a:pathLst>
                <a:path w="21600" h="21600" extrusionOk="0">
                  <a:moveTo>
                    <a:pt x="10134" y="0"/>
                  </a:moveTo>
                  <a:lnTo>
                    <a:pt x="0" y="0"/>
                  </a:lnTo>
                  <a:lnTo>
                    <a:pt x="40" y="1251"/>
                  </a:lnTo>
                  <a:lnTo>
                    <a:pt x="106" y="1992"/>
                  </a:lnTo>
                  <a:lnTo>
                    <a:pt x="442" y="4817"/>
                  </a:lnTo>
                  <a:lnTo>
                    <a:pt x="511" y="5644"/>
                  </a:lnTo>
                  <a:lnTo>
                    <a:pt x="533" y="21600"/>
                  </a:lnTo>
                  <a:lnTo>
                    <a:pt x="10667" y="21600"/>
                  </a:lnTo>
                  <a:lnTo>
                    <a:pt x="10667" y="10097"/>
                  </a:lnTo>
                  <a:lnTo>
                    <a:pt x="10736" y="9305"/>
                  </a:lnTo>
                  <a:lnTo>
                    <a:pt x="12804" y="6797"/>
                  </a:lnTo>
                  <a:lnTo>
                    <a:pt x="21600" y="3889"/>
                  </a:lnTo>
                  <a:lnTo>
                    <a:pt x="10134" y="3889"/>
                  </a:lnTo>
                  <a:lnTo>
                    <a:pt x="10134"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55" name="Shape 55"/>
            <p:cNvSpPr/>
            <p:nvPr/>
          </p:nvSpPr>
          <p:spPr>
            <a:xfrm>
              <a:off x="63178" y="12039"/>
              <a:ext cx="61748" cy="158255"/>
            </a:xfrm>
            <a:custGeom>
              <a:avLst/>
              <a:gdLst/>
              <a:ahLst/>
              <a:cxnLst>
                <a:cxn ang="0">
                  <a:pos x="wd2" y="hd2"/>
                </a:cxn>
                <a:cxn ang="5400000">
                  <a:pos x="wd2" y="hd2"/>
                </a:cxn>
                <a:cxn ang="10800000">
                  <a:pos x="wd2" y="hd2"/>
                </a:cxn>
                <a:cxn ang="16200000">
                  <a:pos x="wd2" y="hd2"/>
                </a:cxn>
              </a:cxnLst>
              <a:rect l="0" t="0" r="r" b="b"/>
              <a:pathLst>
                <a:path w="21600" h="21600" extrusionOk="0">
                  <a:moveTo>
                    <a:pt x="11904" y="0"/>
                  </a:moveTo>
                  <a:lnTo>
                    <a:pt x="0" y="0"/>
                  </a:lnTo>
                  <a:lnTo>
                    <a:pt x="6503" y="524"/>
                  </a:lnTo>
                  <a:lnTo>
                    <a:pt x="10805" y="1878"/>
                  </a:lnTo>
                  <a:lnTo>
                    <a:pt x="13340" y="3739"/>
                  </a:lnTo>
                  <a:lnTo>
                    <a:pt x="14542" y="5783"/>
                  </a:lnTo>
                  <a:lnTo>
                    <a:pt x="14830" y="7582"/>
                  </a:lnTo>
                  <a:lnTo>
                    <a:pt x="14846" y="21600"/>
                  </a:lnTo>
                  <a:lnTo>
                    <a:pt x="19056" y="21600"/>
                  </a:lnTo>
                  <a:lnTo>
                    <a:pt x="19072" y="8469"/>
                  </a:lnTo>
                  <a:lnTo>
                    <a:pt x="19555" y="6012"/>
                  </a:lnTo>
                  <a:lnTo>
                    <a:pt x="21600" y="3433"/>
                  </a:lnTo>
                  <a:lnTo>
                    <a:pt x="17455" y="3433"/>
                  </a:lnTo>
                  <a:lnTo>
                    <a:pt x="15236" y="1485"/>
                  </a:lnTo>
                  <a:lnTo>
                    <a:pt x="11904"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56" name="Shape 56"/>
            <p:cNvSpPr/>
            <p:nvPr/>
          </p:nvSpPr>
          <p:spPr>
            <a:xfrm>
              <a:off x="167197" y="12039"/>
              <a:ext cx="55128" cy="158255"/>
            </a:xfrm>
            <a:custGeom>
              <a:avLst/>
              <a:gdLst/>
              <a:ahLst/>
              <a:cxnLst>
                <a:cxn ang="0">
                  <a:pos x="wd2" y="hd2"/>
                </a:cxn>
                <a:cxn ang="5400000">
                  <a:pos x="wd2" y="hd2"/>
                </a:cxn>
                <a:cxn ang="10800000">
                  <a:pos x="wd2" y="hd2"/>
                </a:cxn>
                <a:cxn ang="16200000">
                  <a:pos x="wd2" y="hd2"/>
                </a:cxn>
              </a:cxnLst>
              <a:rect l="0" t="0" r="r" b="b"/>
              <a:pathLst>
                <a:path w="21600" h="21600" extrusionOk="0">
                  <a:moveTo>
                    <a:pt x="14267" y="0"/>
                  </a:moveTo>
                  <a:lnTo>
                    <a:pt x="0" y="0"/>
                  </a:lnTo>
                  <a:lnTo>
                    <a:pt x="6055" y="292"/>
                  </a:lnTo>
                  <a:lnTo>
                    <a:pt x="10776" y="1165"/>
                  </a:lnTo>
                  <a:lnTo>
                    <a:pt x="14157" y="2617"/>
                  </a:lnTo>
                  <a:lnTo>
                    <a:pt x="16190" y="4644"/>
                  </a:lnTo>
                  <a:lnTo>
                    <a:pt x="16870" y="7243"/>
                  </a:lnTo>
                  <a:lnTo>
                    <a:pt x="16870" y="21600"/>
                  </a:lnTo>
                  <a:lnTo>
                    <a:pt x="21600" y="21600"/>
                  </a:lnTo>
                  <a:lnTo>
                    <a:pt x="21582" y="7684"/>
                  </a:lnTo>
                  <a:lnTo>
                    <a:pt x="21267" y="5299"/>
                  </a:lnTo>
                  <a:lnTo>
                    <a:pt x="18932" y="2093"/>
                  </a:lnTo>
                  <a:lnTo>
                    <a:pt x="15923" y="464"/>
                  </a:lnTo>
                  <a:lnTo>
                    <a:pt x="14267"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57" name="Shape 57"/>
            <p:cNvSpPr/>
            <p:nvPr/>
          </p:nvSpPr>
          <p:spPr>
            <a:xfrm>
              <a:off x="113076" y="0"/>
              <a:ext cx="90535" cy="37192"/>
            </a:xfrm>
            <a:custGeom>
              <a:avLst/>
              <a:gdLst/>
              <a:ahLst/>
              <a:cxnLst>
                <a:cxn ang="0">
                  <a:pos x="wd2" y="hd2"/>
                </a:cxn>
                <a:cxn ang="5400000">
                  <a:pos x="wd2" y="hd2"/>
                </a:cxn>
                <a:cxn ang="10800000">
                  <a:pos x="wd2" y="hd2"/>
                </a:cxn>
                <a:cxn ang="16200000">
                  <a:pos x="wd2" y="hd2"/>
                </a:cxn>
              </a:cxnLst>
              <a:rect l="0" t="0" r="r" b="b"/>
              <a:pathLst>
                <a:path w="21600" h="21600" extrusionOk="0">
                  <a:moveTo>
                    <a:pt x="12913" y="0"/>
                  </a:moveTo>
                  <a:lnTo>
                    <a:pt x="7907" y="1948"/>
                  </a:lnTo>
                  <a:lnTo>
                    <a:pt x="4184" y="6995"/>
                  </a:lnTo>
                  <a:lnTo>
                    <a:pt x="1597" y="13944"/>
                  </a:lnTo>
                  <a:lnTo>
                    <a:pt x="0" y="21600"/>
                  </a:lnTo>
                  <a:lnTo>
                    <a:pt x="2827" y="21600"/>
                  </a:lnTo>
                  <a:lnTo>
                    <a:pt x="4898" y="14357"/>
                  </a:lnTo>
                  <a:lnTo>
                    <a:pt x="8168" y="9055"/>
                  </a:lnTo>
                  <a:lnTo>
                    <a:pt x="12913" y="6992"/>
                  </a:lnTo>
                  <a:lnTo>
                    <a:pt x="21600" y="6992"/>
                  </a:lnTo>
                  <a:lnTo>
                    <a:pt x="20070" y="3997"/>
                  </a:lnTo>
                  <a:lnTo>
                    <a:pt x="16835" y="1002"/>
                  </a:lnTo>
                  <a:lnTo>
                    <a:pt x="12913"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58" name="Shape 58"/>
            <p:cNvSpPr/>
            <p:nvPr/>
          </p:nvSpPr>
          <p:spPr>
            <a:xfrm>
              <a:off x="12039" y="0"/>
              <a:ext cx="85168" cy="31720"/>
            </a:xfrm>
            <a:custGeom>
              <a:avLst/>
              <a:gdLst/>
              <a:ahLst/>
              <a:cxnLst>
                <a:cxn ang="0">
                  <a:pos x="wd2" y="hd2"/>
                </a:cxn>
                <a:cxn ang="5400000">
                  <a:pos x="wd2" y="hd2"/>
                </a:cxn>
                <a:cxn ang="10800000">
                  <a:pos x="wd2" y="hd2"/>
                </a:cxn>
                <a:cxn ang="16200000">
                  <a:pos x="wd2" y="hd2"/>
                </a:cxn>
              </a:cxnLst>
              <a:rect l="0" t="0" r="r" b="b"/>
              <a:pathLst>
                <a:path w="21600" h="21600" extrusionOk="0">
                  <a:moveTo>
                    <a:pt x="12970" y="0"/>
                  </a:moveTo>
                  <a:lnTo>
                    <a:pt x="8438" y="1766"/>
                  </a:lnTo>
                  <a:lnTo>
                    <a:pt x="4792" y="6510"/>
                  </a:lnTo>
                  <a:lnTo>
                    <a:pt x="1992" y="13399"/>
                  </a:lnTo>
                  <a:lnTo>
                    <a:pt x="0" y="21600"/>
                  </a:lnTo>
                  <a:lnTo>
                    <a:pt x="3455" y="21600"/>
                  </a:lnTo>
                  <a:lnTo>
                    <a:pt x="3949" y="19385"/>
                  </a:lnTo>
                  <a:lnTo>
                    <a:pt x="7543" y="11491"/>
                  </a:lnTo>
                  <a:lnTo>
                    <a:pt x="12970" y="8199"/>
                  </a:lnTo>
                  <a:lnTo>
                    <a:pt x="21600" y="8199"/>
                  </a:lnTo>
                  <a:lnTo>
                    <a:pt x="21386" y="7544"/>
                  </a:lnTo>
                  <a:lnTo>
                    <a:pt x="17713" y="2037"/>
                  </a:lnTo>
                  <a:lnTo>
                    <a:pt x="12970"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sp>
        <p:nvSpPr>
          <p:cNvPr id="60" name="Shape 60"/>
          <p:cNvSpPr/>
          <p:nvPr/>
        </p:nvSpPr>
        <p:spPr>
          <a:xfrm>
            <a:off x="2337429" y="5155176"/>
            <a:ext cx="134134" cy="174844"/>
          </a:xfrm>
          <a:custGeom>
            <a:avLst/>
            <a:gdLst/>
            <a:ahLst/>
            <a:cxnLst>
              <a:cxn ang="0">
                <a:pos x="wd2" y="hd2"/>
              </a:cxn>
              <a:cxn ang="5400000">
                <a:pos x="wd2" y="hd2"/>
              </a:cxn>
              <a:cxn ang="10800000">
                <a:pos x="wd2" y="hd2"/>
              </a:cxn>
              <a:cxn ang="16200000">
                <a:pos x="wd2" y="hd2"/>
              </a:cxn>
            </a:cxnLst>
            <a:rect l="0" t="0" r="r" b="b"/>
            <a:pathLst>
              <a:path w="21600" h="21600" extrusionOk="0">
                <a:moveTo>
                  <a:pt x="11476" y="0"/>
                </a:moveTo>
                <a:lnTo>
                  <a:pt x="8551" y="266"/>
                </a:lnTo>
                <a:lnTo>
                  <a:pt x="4122" y="2158"/>
                </a:lnTo>
                <a:lnTo>
                  <a:pt x="1397" y="5329"/>
                </a:lnTo>
                <a:lnTo>
                  <a:pt x="146" y="9136"/>
                </a:lnTo>
                <a:lnTo>
                  <a:pt x="0" y="11079"/>
                </a:lnTo>
                <a:lnTo>
                  <a:pt x="255" y="13737"/>
                </a:lnTo>
                <a:lnTo>
                  <a:pt x="1004" y="16046"/>
                </a:lnTo>
                <a:lnTo>
                  <a:pt x="2224" y="17986"/>
                </a:lnTo>
                <a:lnTo>
                  <a:pt x="5977" y="20667"/>
                </a:lnTo>
                <a:lnTo>
                  <a:pt x="11322" y="21600"/>
                </a:lnTo>
                <a:lnTo>
                  <a:pt x="14255" y="21343"/>
                </a:lnTo>
                <a:lnTo>
                  <a:pt x="16708" y="20567"/>
                </a:lnTo>
                <a:lnTo>
                  <a:pt x="17401" y="20113"/>
                </a:lnTo>
                <a:lnTo>
                  <a:pt x="11322" y="20113"/>
                </a:lnTo>
                <a:lnTo>
                  <a:pt x="8222" y="19741"/>
                </a:lnTo>
                <a:lnTo>
                  <a:pt x="4034" y="17223"/>
                </a:lnTo>
                <a:lnTo>
                  <a:pt x="2153" y="13347"/>
                </a:lnTo>
                <a:lnTo>
                  <a:pt x="1939" y="11278"/>
                </a:lnTo>
                <a:lnTo>
                  <a:pt x="1939" y="10944"/>
                </a:lnTo>
                <a:lnTo>
                  <a:pt x="21600" y="10944"/>
                </a:lnTo>
                <a:lnTo>
                  <a:pt x="21598" y="9457"/>
                </a:lnTo>
                <a:lnTo>
                  <a:pt x="1991" y="9457"/>
                </a:lnTo>
                <a:lnTo>
                  <a:pt x="2377" y="7776"/>
                </a:lnTo>
                <a:lnTo>
                  <a:pt x="4272" y="4294"/>
                </a:lnTo>
                <a:lnTo>
                  <a:pt x="8357" y="1860"/>
                </a:lnTo>
                <a:lnTo>
                  <a:pt x="11476" y="1489"/>
                </a:lnTo>
                <a:lnTo>
                  <a:pt x="17373" y="1489"/>
                </a:lnTo>
                <a:lnTo>
                  <a:pt x="16747" y="1078"/>
                </a:lnTo>
                <a:lnTo>
                  <a:pt x="14387" y="285"/>
                </a:lnTo>
                <a:lnTo>
                  <a:pt x="11476" y="0"/>
                </a:lnTo>
                <a:close/>
              </a:path>
            </a:pathLst>
          </a:custGeom>
          <a:solidFill>
            <a:srgbClr val="1C1D1F"/>
          </a:solidFill>
          <a:ln w="12700">
            <a:miter lim="400000"/>
          </a:ln>
        </p:spPr>
        <p:txBody>
          <a:bodyPr lIns="45718" tIns="45718" rIns="45718" bIns="45718"/>
          <a:lstStyle/>
          <a:p>
            <a:pPr defTabSz="277402">
              <a:defRPr sz="1000"/>
            </a:pPr>
            <a:endParaRPr sz="1000"/>
          </a:p>
        </p:txBody>
      </p:sp>
      <p:grpSp>
        <p:nvGrpSpPr>
          <p:cNvPr id="64" name="Group 64"/>
          <p:cNvGrpSpPr/>
          <p:nvPr/>
        </p:nvGrpSpPr>
        <p:grpSpPr>
          <a:xfrm>
            <a:off x="2492392" y="5155512"/>
            <a:ext cx="122285" cy="170953"/>
            <a:chOff x="0" y="0"/>
            <a:chExt cx="122284" cy="170951"/>
          </a:xfrm>
        </p:grpSpPr>
        <p:sp>
          <p:nvSpPr>
            <p:cNvPr id="61" name="Shape 61"/>
            <p:cNvSpPr/>
            <p:nvPr/>
          </p:nvSpPr>
          <p:spPr>
            <a:xfrm>
              <a:off x="-1" y="1943"/>
              <a:ext cx="26099" cy="169009"/>
            </a:xfrm>
            <a:custGeom>
              <a:avLst/>
              <a:gdLst/>
              <a:ahLst/>
              <a:cxnLst>
                <a:cxn ang="0">
                  <a:pos x="wd2" y="hd2"/>
                </a:cxn>
                <a:cxn ang="5400000">
                  <a:pos x="wd2" y="hd2"/>
                </a:cxn>
                <a:cxn ang="10800000">
                  <a:pos x="wd2" y="hd2"/>
                </a:cxn>
                <a:cxn ang="16200000">
                  <a:pos x="wd2" y="hd2"/>
                </a:cxn>
              </a:cxnLst>
              <a:rect l="0" t="0" r="r" b="b"/>
              <a:pathLst>
                <a:path w="21600" h="21600" extrusionOk="0">
                  <a:moveTo>
                    <a:pt x="10048" y="0"/>
                  </a:moveTo>
                  <a:lnTo>
                    <a:pt x="0" y="0"/>
                  </a:lnTo>
                  <a:lnTo>
                    <a:pt x="82" y="371"/>
                  </a:lnTo>
                  <a:lnTo>
                    <a:pt x="399" y="2031"/>
                  </a:lnTo>
                  <a:lnTo>
                    <a:pt x="562" y="3629"/>
                  </a:lnTo>
                  <a:lnTo>
                    <a:pt x="614" y="4898"/>
                  </a:lnTo>
                  <a:lnTo>
                    <a:pt x="631" y="21600"/>
                  </a:lnTo>
                  <a:lnTo>
                    <a:pt x="10592" y="21600"/>
                  </a:lnTo>
                  <a:lnTo>
                    <a:pt x="10612" y="9797"/>
                  </a:lnTo>
                  <a:lnTo>
                    <a:pt x="11877" y="7526"/>
                  </a:lnTo>
                  <a:lnTo>
                    <a:pt x="17724" y="4898"/>
                  </a:lnTo>
                  <a:lnTo>
                    <a:pt x="21600" y="4104"/>
                  </a:lnTo>
                  <a:lnTo>
                    <a:pt x="10048" y="4104"/>
                  </a:lnTo>
                  <a:lnTo>
                    <a:pt x="10048"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62" name="Shape 62"/>
            <p:cNvSpPr/>
            <p:nvPr/>
          </p:nvSpPr>
          <p:spPr>
            <a:xfrm>
              <a:off x="67155" y="12363"/>
              <a:ext cx="55130" cy="158589"/>
            </a:xfrm>
            <a:custGeom>
              <a:avLst/>
              <a:gdLst/>
              <a:ahLst/>
              <a:cxnLst>
                <a:cxn ang="0">
                  <a:pos x="wd2" y="hd2"/>
                </a:cxn>
                <a:cxn ang="5400000">
                  <a:pos x="wd2" y="hd2"/>
                </a:cxn>
                <a:cxn ang="10800000">
                  <a:pos x="wd2" y="hd2"/>
                </a:cxn>
                <a:cxn ang="16200000">
                  <a:pos x="wd2" y="hd2"/>
                </a:cxn>
              </a:cxnLst>
              <a:rect l="0" t="0" r="r" b="b"/>
              <a:pathLst>
                <a:path w="21600" h="21600" extrusionOk="0">
                  <a:moveTo>
                    <a:pt x="14214" y="0"/>
                  </a:moveTo>
                  <a:lnTo>
                    <a:pt x="0" y="0"/>
                  </a:lnTo>
                  <a:lnTo>
                    <a:pt x="7135" y="380"/>
                  </a:lnTo>
                  <a:lnTo>
                    <a:pt x="11994" y="1469"/>
                  </a:lnTo>
                  <a:lnTo>
                    <a:pt x="14974" y="3187"/>
                  </a:lnTo>
                  <a:lnTo>
                    <a:pt x="16471" y="5456"/>
                  </a:lnTo>
                  <a:lnTo>
                    <a:pt x="16880" y="8180"/>
                  </a:lnTo>
                  <a:lnTo>
                    <a:pt x="16883" y="21600"/>
                  </a:lnTo>
                  <a:lnTo>
                    <a:pt x="21600" y="21600"/>
                  </a:lnTo>
                  <a:lnTo>
                    <a:pt x="21600" y="7098"/>
                  </a:lnTo>
                  <a:lnTo>
                    <a:pt x="20981" y="4424"/>
                  </a:lnTo>
                  <a:lnTo>
                    <a:pt x="19129" y="2231"/>
                  </a:lnTo>
                  <a:lnTo>
                    <a:pt x="16049" y="522"/>
                  </a:lnTo>
                  <a:lnTo>
                    <a:pt x="14214"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63" name="Shape 63"/>
            <p:cNvSpPr/>
            <p:nvPr/>
          </p:nvSpPr>
          <p:spPr>
            <a:xfrm>
              <a:off x="12139" y="0"/>
              <a:ext cx="91295" cy="34053"/>
            </a:xfrm>
            <a:custGeom>
              <a:avLst/>
              <a:gdLst/>
              <a:ahLst/>
              <a:cxnLst>
                <a:cxn ang="0">
                  <a:pos x="wd2" y="hd2"/>
                </a:cxn>
                <a:cxn ang="5400000">
                  <a:pos x="wd2" y="hd2"/>
                </a:cxn>
                <a:cxn ang="10800000">
                  <a:pos x="wd2" y="hd2"/>
                </a:cxn>
                <a:cxn ang="16200000">
                  <a:pos x="wd2" y="hd2"/>
                </a:cxn>
              </a:cxnLst>
              <a:rect l="0" t="0" r="r" b="b"/>
              <a:pathLst>
                <a:path w="21600" h="21600" extrusionOk="0">
                  <a:moveTo>
                    <a:pt x="12713" y="0"/>
                  </a:moveTo>
                  <a:lnTo>
                    <a:pt x="8758" y="1532"/>
                  </a:lnTo>
                  <a:lnTo>
                    <a:pt x="5213" y="5885"/>
                  </a:lnTo>
                  <a:lnTo>
                    <a:pt x="2240" y="12696"/>
                  </a:lnTo>
                  <a:lnTo>
                    <a:pt x="0" y="21600"/>
                  </a:lnTo>
                  <a:lnTo>
                    <a:pt x="3302" y="21600"/>
                  </a:lnTo>
                  <a:lnTo>
                    <a:pt x="4908" y="15889"/>
                  </a:lnTo>
                  <a:lnTo>
                    <a:pt x="8552" y="9899"/>
                  </a:lnTo>
                  <a:lnTo>
                    <a:pt x="13017" y="7842"/>
                  </a:lnTo>
                  <a:lnTo>
                    <a:pt x="21600" y="7842"/>
                  </a:lnTo>
                  <a:lnTo>
                    <a:pt x="20110" y="4573"/>
                  </a:lnTo>
                  <a:lnTo>
                    <a:pt x="16777" y="1145"/>
                  </a:lnTo>
                  <a:lnTo>
                    <a:pt x="12713"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grpSp>
        <p:nvGrpSpPr>
          <p:cNvPr id="68" name="Group 68"/>
          <p:cNvGrpSpPr/>
          <p:nvPr/>
        </p:nvGrpSpPr>
        <p:grpSpPr>
          <a:xfrm>
            <a:off x="2619512" y="5114911"/>
            <a:ext cx="82780" cy="212510"/>
            <a:chOff x="0" y="0"/>
            <a:chExt cx="82779" cy="212508"/>
          </a:xfrm>
        </p:grpSpPr>
        <p:sp>
          <p:nvSpPr>
            <p:cNvPr id="65" name="Shape 65"/>
            <p:cNvSpPr/>
            <p:nvPr/>
          </p:nvSpPr>
          <p:spPr>
            <a:xfrm>
              <a:off x="33270" y="54578"/>
              <a:ext cx="49510" cy="157931"/>
            </a:xfrm>
            <a:custGeom>
              <a:avLst/>
              <a:gdLst/>
              <a:ahLst/>
              <a:cxnLst>
                <a:cxn ang="0">
                  <a:pos x="wd2" y="hd2"/>
                </a:cxn>
                <a:cxn ang="5400000">
                  <a:pos x="wd2" y="hd2"/>
                </a:cxn>
                <a:cxn ang="10800000">
                  <a:pos x="wd2" y="hd2"/>
                </a:cxn>
                <a:cxn ang="16200000">
                  <a:pos x="wd2" y="hd2"/>
                </a:cxn>
              </a:cxnLst>
              <a:rect l="0" t="0" r="r" b="b"/>
              <a:pathLst>
                <a:path w="21600" h="21600" extrusionOk="0">
                  <a:moveTo>
                    <a:pt x="5261" y="0"/>
                  </a:moveTo>
                  <a:lnTo>
                    <a:pt x="0" y="0"/>
                  </a:lnTo>
                  <a:lnTo>
                    <a:pt x="0" y="16978"/>
                  </a:lnTo>
                  <a:lnTo>
                    <a:pt x="1163" y="19311"/>
                  </a:lnTo>
                  <a:lnTo>
                    <a:pt x="4155" y="20721"/>
                  </a:lnTo>
                  <a:lnTo>
                    <a:pt x="8228" y="21415"/>
                  </a:lnTo>
                  <a:lnTo>
                    <a:pt x="12634" y="21600"/>
                  </a:lnTo>
                  <a:lnTo>
                    <a:pt x="14414" y="21596"/>
                  </a:lnTo>
                  <a:lnTo>
                    <a:pt x="16153" y="21572"/>
                  </a:lnTo>
                  <a:lnTo>
                    <a:pt x="18127" y="21504"/>
                  </a:lnTo>
                  <a:lnTo>
                    <a:pt x="20611" y="21373"/>
                  </a:lnTo>
                  <a:lnTo>
                    <a:pt x="21600" y="21316"/>
                  </a:lnTo>
                  <a:lnTo>
                    <a:pt x="21600" y="19953"/>
                  </a:lnTo>
                  <a:lnTo>
                    <a:pt x="13901" y="19953"/>
                  </a:lnTo>
                  <a:lnTo>
                    <a:pt x="9452" y="19734"/>
                  </a:lnTo>
                  <a:lnTo>
                    <a:pt x="6826" y="19070"/>
                  </a:lnTo>
                  <a:lnTo>
                    <a:pt x="5578" y="17948"/>
                  </a:lnTo>
                  <a:lnTo>
                    <a:pt x="5261" y="16358"/>
                  </a:lnTo>
                  <a:lnTo>
                    <a:pt x="5261"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66" name="Shape 66"/>
            <p:cNvSpPr/>
            <p:nvPr/>
          </p:nvSpPr>
          <p:spPr>
            <a:xfrm>
              <a:off x="-1" y="42208"/>
              <a:ext cx="80860" cy="12701"/>
            </a:xfrm>
            <a:prstGeom prst="rect">
              <a:avLst/>
            </a:pr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67" name="Shape 67"/>
            <p:cNvSpPr/>
            <p:nvPr/>
          </p:nvSpPr>
          <p:spPr>
            <a:xfrm>
              <a:off x="32950" y="0"/>
              <a:ext cx="12701" cy="425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693"/>
                  </a:lnTo>
                  <a:lnTo>
                    <a:pt x="0" y="21600"/>
                  </a:lnTo>
                  <a:lnTo>
                    <a:pt x="21600" y="21600"/>
                  </a:lnTo>
                  <a:lnTo>
                    <a:pt x="21600"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grpSp>
        <p:nvGrpSpPr>
          <p:cNvPr id="71" name="Group 71"/>
          <p:cNvGrpSpPr/>
          <p:nvPr/>
        </p:nvGrpSpPr>
        <p:grpSpPr>
          <a:xfrm>
            <a:off x="2696642" y="5154862"/>
            <a:ext cx="146407" cy="175153"/>
            <a:chOff x="0" y="0"/>
            <a:chExt cx="146405" cy="175152"/>
          </a:xfrm>
        </p:grpSpPr>
        <p:sp>
          <p:nvSpPr>
            <p:cNvPr id="69" name="Shape 69"/>
            <p:cNvSpPr/>
            <p:nvPr/>
          </p:nvSpPr>
          <p:spPr>
            <a:xfrm>
              <a:off x="0" y="-1"/>
              <a:ext cx="113799" cy="175153"/>
            </a:xfrm>
            <a:custGeom>
              <a:avLst/>
              <a:gdLst/>
              <a:ahLst/>
              <a:cxnLst>
                <a:cxn ang="0">
                  <a:pos x="wd2" y="hd2"/>
                </a:cxn>
                <a:cxn ang="5400000">
                  <a:pos x="wd2" y="hd2"/>
                </a:cxn>
                <a:cxn ang="10800000">
                  <a:pos x="wd2" y="hd2"/>
                </a:cxn>
                <a:cxn ang="16200000">
                  <a:pos x="wd2" y="hd2"/>
                </a:cxn>
              </a:cxnLst>
              <a:rect l="0" t="0" r="r" b="b"/>
              <a:pathLst>
                <a:path w="21600" h="21600" extrusionOk="0">
                  <a:moveTo>
                    <a:pt x="13953" y="0"/>
                  </a:moveTo>
                  <a:lnTo>
                    <a:pt x="10397" y="254"/>
                  </a:lnTo>
                  <a:lnTo>
                    <a:pt x="5013" y="2061"/>
                  </a:lnTo>
                  <a:lnTo>
                    <a:pt x="1700" y="5088"/>
                  </a:lnTo>
                  <a:lnTo>
                    <a:pt x="177" y="8725"/>
                  </a:lnTo>
                  <a:lnTo>
                    <a:pt x="0" y="10582"/>
                  </a:lnTo>
                  <a:lnTo>
                    <a:pt x="177" y="12514"/>
                  </a:lnTo>
                  <a:lnTo>
                    <a:pt x="1700" y="16301"/>
                  </a:lnTo>
                  <a:lnTo>
                    <a:pt x="5013" y="19454"/>
                  </a:lnTo>
                  <a:lnTo>
                    <a:pt x="10397" y="21335"/>
                  </a:lnTo>
                  <a:lnTo>
                    <a:pt x="13953" y="21600"/>
                  </a:lnTo>
                  <a:lnTo>
                    <a:pt x="17155" y="21351"/>
                  </a:lnTo>
                  <a:lnTo>
                    <a:pt x="19947" y="20648"/>
                  </a:lnTo>
                  <a:lnTo>
                    <a:pt x="21107" y="20115"/>
                  </a:lnTo>
                  <a:lnTo>
                    <a:pt x="13953" y="20115"/>
                  </a:lnTo>
                  <a:lnTo>
                    <a:pt x="10770" y="19837"/>
                  </a:lnTo>
                  <a:lnTo>
                    <a:pt x="5978" y="17866"/>
                  </a:lnTo>
                  <a:lnTo>
                    <a:pt x="3189" y="14569"/>
                  </a:lnTo>
                  <a:lnTo>
                    <a:pt x="2285" y="10619"/>
                  </a:lnTo>
                  <a:lnTo>
                    <a:pt x="2590" y="8364"/>
                  </a:lnTo>
                  <a:lnTo>
                    <a:pt x="3520" y="6231"/>
                  </a:lnTo>
                  <a:lnTo>
                    <a:pt x="5098" y="4347"/>
                  </a:lnTo>
                  <a:lnTo>
                    <a:pt x="10291" y="1846"/>
                  </a:lnTo>
                  <a:lnTo>
                    <a:pt x="13953" y="1485"/>
                  </a:lnTo>
                  <a:lnTo>
                    <a:pt x="21600" y="1485"/>
                  </a:lnTo>
                  <a:lnTo>
                    <a:pt x="20429" y="956"/>
                  </a:lnTo>
                  <a:lnTo>
                    <a:pt x="17407" y="244"/>
                  </a:lnTo>
                  <a:lnTo>
                    <a:pt x="13953"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70" name="Shape 70"/>
            <p:cNvSpPr/>
            <p:nvPr/>
          </p:nvSpPr>
          <p:spPr>
            <a:xfrm>
              <a:off x="73510" y="12039"/>
              <a:ext cx="72897" cy="151073"/>
            </a:xfrm>
            <a:custGeom>
              <a:avLst/>
              <a:gdLst/>
              <a:ahLst/>
              <a:cxnLst>
                <a:cxn ang="0">
                  <a:pos x="wd2" y="hd2"/>
                </a:cxn>
                <a:cxn ang="5400000">
                  <a:pos x="wd2" y="hd2"/>
                </a:cxn>
                <a:cxn ang="10800000">
                  <a:pos x="wd2" y="hd2"/>
                </a:cxn>
                <a:cxn ang="16200000">
                  <a:pos x="wd2" y="hd2"/>
                </a:cxn>
              </a:cxnLst>
              <a:rect l="0" t="0" r="r" b="b"/>
              <a:pathLst>
                <a:path w="21600" h="21600" extrusionOk="0">
                  <a:moveTo>
                    <a:pt x="11938" y="0"/>
                  </a:moveTo>
                  <a:lnTo>
                    <a:pt x="0" y="0"/>
                  </a:lnTo>
                  <a:lnTo>
                    <a:pt x="5957" y="445"/>
                  </a:lnTo>
                  <a:lnTo>
                    <a:pt x="10591" y="1660"/>
                  </a:lnTo>
                  <a:lnTo>
                    <a:pt x="14008" y="3464"/>
                  </a:lnTo>
                  <a:lnTo>
                    <a:pt x="16315" y="5674"/>
                  </a:lnTo>
                  <a:lnTo>
                    <a:pt x="17621" y="8110"/>
                  </a:lnTo>
                  <a:lnTo>
                    <a:pt x="18033" y="10590"/>
                  </a:lnTo>
                  <a:lnTo>
                    <a:pt x="17557" y="13247"/>
                  </a:lnTo>
                  <a:lnTo>
                    <a:pt x="16111" y="15801"/>
                  </a:lnTo>
                  <a:lnTo>
                    <a:pt x="13663" y="18084"/>
                  </a:lnTo>
                  <a:lnTo>
                    <a:pt x="10182" y="19924"/>
                  </a:lnTo>
                  <a:lnTo>
                    <a:pt x="5638" y="21153"/>
                  </a:lnTo>
                  <a:lnTo>
                    <a:pt x="0" y="21600"/>
                  </a:lnTo>
                  <a:lnTo>
                    <a:pt x="11169" y="21600"/>
                  </a:lnTo>
                  <a:lnTo>
                    <a:pt x="16117" y="19314"/>
                  </a:lnTo>
                  <a:lnTo>
                    <a:pt x="20219" y="15221"/>
                  </a:lnTo>
                  <a:lnTo>
                    <a:pt x="21600" y="10547"/>
                  </a:lnTo>
                  <a:lnTo>
                    <a:pt x="21103" y="7484"/>
                  </a:lnTo>
                  <a:lnTo>
                    <a:pt x="19649" y="4805"/>
                  </a:lnTo>
                  <a:lnTo>
                    <a:pt x="17294" y="2541"/>
                  </a:lnTo>
                  <a:lnTo>
                    <a:pt x="14096" y="724"/>
                  </a:lnTo>
                  <a:lnTo>
                    <a:pt x="11938"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grpSp>
        <p:nvGrpSpPr>
          <p:cNvPr id="74" name="Group 74"/>
          <p:cNvGrpSpPr/>
          <p:nvPr/>
        </p:nvGrpSpPr>
        <p:grpSpPr>
          <a:xfrm>
            <a:off x="2852038" y="5153899"/>
            <a:ext cx="111831" cy="175463"/>
            <a:chOff x="0" y="0"/>
            <a:chExt cx="111830" cy="175461"/>
          </a:xfrm>
        </p:grpSpPr>
        <p:sp>
          <p:nvSpPr>
            <p:cNvPr id="72" name="Shape 72"/>
            <p:cNvSpPr/>
            <p:nvPr/>
          </p:nvSpPr>
          <p:spPr>
            <a:xfrm>
              <a:off x="0" y="121105"/>
              <a:ext cx="93493" cy="54357"/>
            </a:xfrm>
            <a:custGeom>
              <a:avLst/>
              <a:gdLst/>
              <a:ahLst/>
              <a:cxnLst>
                <a:cxn ang="0">
                  <a:pos x="wd2" y="hd2"/>
                </a:cxn>
                <a:cxn ang="5400000">
                  <a:pos x="wd2" y="hd2"/>
                </a:cxn>
                <a:cxn ang="10800000">
                  <a:pos x="wd2" y="hd2"/>
                </a:cxn>
                <a:cxn ang="16200000">
                  <a:pos x="wd2" y="hd2"/>
                </a:cxn>
              </a:cxnLst>
              <a:rect l="0" t="0" r="r" b="b"/>
              <a:pathLst>
                <a:path w="21600" h="21600" extrusionOk="0">
                  <a:moveTo>
                    <a:pt x="2766" y="0"/>
                  </a:moveTo>
                  <a:lnTo>
                    <a:pt x="0" y="0"/>
                  </a:lnTo>
                  <a:lnTo>
                    <a:pt x="0" y="1109"/>
                  </a:lnTo>
                  <a:lnTo>
                    <a:pt x="556" y="8169"/>
                  </a:lnTo>
                  <a:lnTo>
                    <a:pt x="4780" y="18085"/>
                  </a:lnTo>
                  <a:lnTo>
                    <a:pt x="12659" y="21600"/>
                  </a:lnTo>
                  <a:lnTo>
                    <a:pt x="17105" y="20693"/>
                  </a:lnTo>
                  <a:lnTo>
                    <a:pt x="20758" y="18084"/>
                  </a:lnTo>
                  <a:lnTo>
                    <a:pt x="21600" y="16815"/>
                  </a:lnTo>
                  <a:lnTo>
                    <a:pt x="12659" y="16815"/>
                  </a:lnTo>
                  <a:lnTo>
                    <a:pt x="8434" y="15826"/>
                  </a:lnTo>
                  <a:lnTo>
                    <a:pt x="5374" y="12865"/>
                  </a:lnTo>
                  <a:lnTo>
                    <a:pt x="3486" y="7947"/>
                  </a:lnTo>
                  <a:lnTo>
                    <a:pt x="2782" y="1082"/>
                  </a:lnTo>
                  <a:lnTo>
                    <a:pt x="2766"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73" name="Shape 73"/>
            <p:cNvSpPr/>
            <p:nvPr/>
          </p:nvSpPr>
          <p:spPr>
            <a:xfrm>
              <a:off x="3861" y="-1"/>
              <a:ext cx="107970" cy="163423"/>
            </a:xfrm>
            <a:custGeom>
              <a:avLst/>
              <a:gdLst/>
              <a:ahLst/>
              <a:cxnLst>
                <a:cxn ang="0">
                  <a:pos x="wd2" y="hd2"/>
                </a:cxn>
                <a:cxn ang="5400000">
                  <a:pos x="wd2" y="hd2"/>
                </a:cxn>
                <a:cxn ang="10800000">
                  <a:pos x="wd2" y="hd2"/>
                </a:cxn>
                <a:cxn ang="16200000">
                  <a:pos x="wd2" y="hd2"/>
                </a:cxn>
              </a:cxnLst>
              <a:rect l="0" t="0" r="r" b="b"/>
              <a:pathLst>
                <a:path w="21600" h="21600" extrusionOk="0">
                  <a:moveTo>
                    <a:pt x="10703" y="0"/>
                  </a:moveTo>
                  <a:lnTo>
                    <a:pt x="4710" y="932"/>
                  </a:lnTo>
                  <a:lnTo>
                    <a:pt x="619" y="3822"/>
                  </a:lnTo>
                  <a:lnTo>
                    <a:pt x="0" y="6046"/>
                  </a:lnTo>
                  <a:lnTo>
                    <a:pt x="630" y="8261"/>
                  </a:lnTo>
                  <a:lnTo>
                    <a:pt x="2319" y="9842"/>
                  </a:lnTo>
                  <a:lnTo>
                    <a:pt x="4761" y="10940"/>
                  </a:lnTo>
                  <a:lnTo>
                    <a:pt x="7652" y="11707"/>
                  </a:lnTo>
                  <a:lnTo>
                    <a:pt x="13942" y="12929"/>
                  </a:lnTo>
                  <a:lnTo>
                    <a:pt x="16651" y="13722"/>
                  </a:lnTo>
                  <a:lnTo>
                    <a:pt x="18505" y="14875"/>
                  </a:lnTo>
                  <a:lnTo>
                    <a:pt x="19191" y="16589"/>
                  </a:lnTo>
                  <a:lnTo>
                    <a:pt x="18082" y="19334"/>
                  </a:lnTo>
                  <a:lnTo>
                    <a:pt x="15482" y="20839"/>
                  </a:lnTo>
                  <a:lnTo>
                    <a:pt x="12487" y="21471"/>
                  </a:lnTo>
                  <a:lnTo>
                    <a:pt x="10189" y="21600"/>
                  </a:lnTo>
                  <a:lnTo>
                    <a:pt x="17931" y="21600"/>
                  </a:lnTo>
                  <a:lnTo>
                    <a:pt x="19581" y="20645"/>
                  </a:lnTo>
                  <a:lnTo>
                    <a:pt x="21079" y="18815"/>
                  </a:lnTo>
                  <a:lnTo>
                    <a:pt x="21600" y="16589"/>
                  </a:lnTo>
                  <a:lnTo>
                    <a:pt x="20671" y="14128"/>
                  </a:lnTo>
                  <a:lnTo>
                    <a:pt x="18265" y="12502"/>
                  </a:lnTo>
                  <a:lnTo>
                    <a:pt x="14954" y="11447"/>
                  </a:lnTo>
                  <a:lnTo>
                    <a:pt x="7988" y="10031"/>
                  </a:lnTo>
                  <a:lnTo>
                    <a:pt x="5143" y="9170"/>
                  </a:lnTo>
                  <a:lnTo>
                    <a:pt x="3156" y="7911"/>
                  </a:lnTo>
                  <a:lnTo>
                    <a:pt x="2409" y="6046"/>
                  </a:lnTo>
                  <a:lnTo>
                    <a:pt x="3167" y="3963"/>
                  </a:lnTo>
                  <a:lnTo>
                    <a:pt x="5121" y="2586"/>
                  </a:lnTo>
                  <a:lnTo>
                    <a:pt x="7793" y="1825"/>
                  </a:lnTo>
                  <a:lnTo>
                    <a:pt x="10703" y="1591"/>
                  </a:lnTo>
                  <a:lnTo>
                    <a:pt x="17995" y="1591"/>
                  </a:lnTo>
                  <a:lnTo>
                    <a:pt x="17167" y="1079"/>
                  </a:lnTo>
                  <a:lnTo>
                    <a:pt x="14293" y="274"/>
                  </a:lnTo>
                  <a:lnTo>
                    <a:pt x="10703"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grpSp>
        <p:nvGrpSpPr>
          <p:cNvPr id="77" name="Group 77"/>
          <p:cNvGrpSpPr/>
          <p:nvPr/>
        </p:nvGrpSpPr>
        <p:grpSpPr>
          <a:xfrm>
            <a:off x="1180479" y="5278798"/>
            <a:ext cx="122004" cy="114151"/>
            <a:chOff x="0" y="0"/>
            <a:chExt cx="122002" cy="114150"/>
          </a:xfrm>
        </p:grpSpPr>
        <p:sp>
          <p:nvSpPr>
            <p:cNvPr id="75" name="Shape 75"/>
            <p:cNvSpPr/>
            <p:nvPr/>
          </p:nvSpPr>
          <p:spPr>
            <a:xfrm>
              <a:off x="0" y="39700"/>
              <a:ext cx="122004" cy="74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292" y="21600"/>
                  </a:lnTo>
                  <a:lnTo>
                    <a:pt x="14547" y="20737"/>
                  </a:lnTo>
                  <a:lnTo>
                    <a:pt x="17376" y="18335"/>
                  </a:lnTo>
                  <a:lnTo>
                    <a:pt x="19609" y="14675"/>
                  </a:lnTo>
                  <a:lnTo>
                    <a:pt x="21074" y="10037"/>
                  </a:lnTo>
                  <a:lnTo>
                    <a:pt x="21600" y="4702"/>
                  </a:lnTo>
                  <a:lnTo>
                    <a:pt x="21600" y="2544"/>
                  </a:lnTo>
                  <a:lnTo>
                    <a:pt x="6820" y="2544"/>
                  </a:lnTo>
                  <a:lnTo>
                    <a:pt x="5067" y="2372"/>
                  </a:lnTo>
                  <a:lnTo>
                    <a:pt x="3339" y="1872"/>
                  </a:lnTo>
                  <a:lnTo>
                    <a:pt x="1647" y="1073"/>
                  </a:lnTo>
                  <a:lnTo>
                    <a:pt x="0"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sp>
          <p:nvSpPr>
            <p:cNvPr id="76" name="Shape 76"/>
            <p:cNvSpPr/>
            <p:nvPr/>
          </p:nvSpPr>
          <p:spPr>
            <a:xfrm>
              <a:off x="38518" y="-1"/>
              <a:ext cx="83485" cy="484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974" y="11373"/>
                  </a:lnTo>
                  <a:lnTo>
                    <a:pt x="8603" y="18886"/>
                  </a:lnTo>
                  <a:lnTo>
                    <a:pt x="0" y="21600"/>
                  </a:lnTo>
                  <a:lnTo>
                    <a:pt x="21600" y="21600"/>
                  </a:lnTo>
                  <a:lnTo>
                    <a:pt x="21600" y="0"/>
                  </a:lnTo>
                  <a:close/>
                </a:path>
              </a:pathLst>
            </a:custGeom>
            <a:solidFill>
              <a:srgbClr val="1C1D1F"/>
            </a:solidFill>
            <a:ln w="12700" cap="flat">
              <a:noFill/>
              <a:miter lim="400000"/>
            </a:ln>
            <a:effectLst/>
          </p:spPr>
          <p:txBody>
            <a:bodyPr wrap="square" lIns="45718" tIns="45718" rIns="45718" bIns="45718" numCol="1" anchor="t">
              <a:noAutofit/>
            </a:bodyPr>
            <a:lstStyle/>
            <a:p>
              <a:pPr defTabSz="277402">
                <a:defRPr sz="1000"/>
              </a:pPr>
              <a:endParaRPr sz="1000"/>
            </a:p>
          </p:txBody>
        </p:sp>
      </p:grpSp>
      <p:sp>
        <p:nvSpPr>
          <p:cNvPr id="78" name="Shape 78"/>
          <p:cNvSpPr/>
          <p:nvPr/>
        </p:nvSpPr>
        <p:spPr>
          <a:xfrm>
            <a:off x="1063560" y="5149533"/>
            <a:ext cx="51175" cy="1383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782"/>
                </a:lnTo>
                <a:lnTo>
                  <a:pt x="21600" y="21600"/>
                </a:lnTo>
                <a:lnTo>
                  <a:pt x="21600" y="0"/>
                </a:lnTo>
                <a:close/>
              </a:path>
            </a:pathLst>
          </a:custGeom>
          <a:solidFill>
            <a:srgbClr val="1C1D1F"/>
          </a:solidFill>
          <a:ln w="12700">
            <a:miter lim="400000"/>
          </a:ln>
        </p:spPr>
        <p:txBody>
          <a:bodyPr lIns="45718" tIns="45718" rIns="45718" bIns="45718"/>
          <a:lstStyle/>
          <a:p>
            <a:pPr defTabSz="277402">
              <a:defRPr sz="1000"/>
            </a:pPr>
            <a:endParaRPr sz="1000"/>
          </a:p>
        </p:txBody>
      </p:sp>
      <p:sp>
        <p:nvSpPr>
          <p:cNvPr id="79" name="Shape 79"/>
          <p:cNvSpPr/>
          <p:nvPr/>
        </p:nvSpPr>
        <p:spPr>
          <a:xfrm>
            <a:off x="771789" y="4914627"/>
            <a:ext cx="530693" cy="478325"/>
          </a:xfrm>
          <a:custGeom>
            <a:avLst/>
            <a:gdLst/>
            <a:ahLst/>
            <a:cxnLst>
              <a:cxn ang="0">
                <a:pos x="wd2" y="hd2"/>
              </a:cxn>
              <a:cxn ang="5400000">
                <a:pos x="wd2" y="hd2"/>
              </a:cxn>
              <a:cxn ang="10800000">
                <a:pos x="wd2" y="hd2"/>
              </a:cxn>
              <a:cxn ang="16200000">
                <a:pos x="wd2" y="hd2"/>
              </a:cxn>
            </a:cxnLst>
            <a:rect l="0" t="0" r="r" b="b"/>
            <a:pathLst>
              <a:path w="21600" h="21600" extrusionOk="0">
                <a:moveTo>
                  <a:pt x="19230" y="0"/>
                </a:moveTo>
                <a:lnTo>
                  <a:pt x="2370" y="0"/>
                </a:lnTo>
                <a:lnTo>
                  <a:pt x="1621" y="134"/>
                </a:lnTo>
                <a:lnTo>
                  <a:pt x="971" y="508"/>
                </a:lnTo>
                <a:lnTo>
                  <a:pt x="458" y="1077"/>
                </a:lnTo>
                <a:lnTo>
                  <a:pt x="121" y="1798"/>
                </a:lnTo>
                <a:lnTo>
                  <a:pt x="0" y="2629"/>
                </a:lnTo>
                <a:lnTo>
                  <a:pt x="0" y="18970"/>
                </a:lnTo>
                <a:lnTo>
                  <a:pt x="121" y="19800"/>
                </a:lnTo>
                <a:lnTo>
                  <a:pt x="458" y="20522"/>
                </a:lnTo>
                <a:lnTo>
                  <a:pt x="971" y="21092"/>
                </a:lnTo>
                <a:lnTo>
                  <a:pt x="1621" y="21466"/>
                </a:lnTo>
                <a:lnTo>
                  <a:pt x="2370" y="21600"/>
                </a:lnTo>
                <a:lnTo>
                  <a:pt x="13958" y="21600"/>
                </a:lnTo>
                <a:lnTo>
                  <a:pt x="13958" y="18466"/>
                </a:lnTo>
                <a:lnTo>
                  <a:pt x="5596" y="18466"/>
                </a:lnTo>
                <a:lnTo>
                  <a:pt x="8737" y="13739"/>
                </a:lnTo>
                <a:lnTo>
                  <a:pt x="5769" y="9251"/>
                </a:lnTo>
                <a:lnTo>
                  <a:pt x="17195" y="9251"/>
                </a:lnTo>
                <a:lnTo>
                  <a:pt x="17551" y="9146"/>
                </a:lnTo>
                <a:lnTo>
                  <a:pt x="18202" y="9083"/>
                </a:lnTo>
                <a:lnTo>
                  <a:pt x="21600" y="9083"/>
                </a:lnTo>
                <a:lnTo>
                  <a:pt x="21600" y="2629"/>
                </a:lnTo>
                <a:lnTo>
                  <a:pt x="21479" y="1798"/>
                </a:lnTo>
                <a:lnTo>
                  <a:pt x="21142" y="1077"/>
                </a:lnTo>
                <a:lnTo>
                  <a:pt x="20629" y="508"/>
                </a:lnTo>
                <a:lnTo>
                  <a:pt x="19979" y="134"/>
                </a:lnTo>
                <a:lnTo>
                  <a:pt x="19230" y="0"/>
                </a:lnTo>
                <a:close/>
              </a:path>
            </a:pathLst>
          </a:custGeom>
          <a:solidFill>
            <a:srgbClr val="1C1D1F"/>
          </a:solidFill>
          <a:ln w="12700">
            <a:miter lim="400000"/>
          </a:ln>
        </p:spPr>
        <p:txBody>
          <a:bodyPr lIns="45718" tIns="45718" rIns="45718" bIns="45718"/>
          <a:lstStyle/>
          <a:p>
            <a:pPr defTabSz="277402">
              <a:defRPr sz="1000"/>
            </a:pPr>
            <a:endParaRPr sz="1000"/>
          </a:p>
        </p:txBody>
      </p:sp>
      <p:sp>
        <p:nvSpPr>
          <p:cNvPr id="80" name="Shape 80"/>
          <p:cNvSpPr/>
          <p:nvPr/>
        </p:nvSpPr>
        <p:spPr>
          <a:xfrm>
            <a:off x="1180480" y="5179268"/>
            <a:ext cx="70673" cy="84503"/>
          </a:xfrm>
          <a:custGeom>
            <a:avLst/>
            <a:gdLst/>
            <a:ahLst/>
            <a:cxnLst>
              <a:cxn ang="0">
                <a:pos x="wd2" y="hd2"/>
              </a:cxn>
              <a:cxn ang="5400000">
                <a:pos x="wd2" y="hd2"/>
              </a:cxn>
              <a:cxn ang="10800000">
                <a:pos x="wd2" y="hd2"/>
              </a:cxn>
              <a:cxn ang="16200000">
                <a:pos x="wd2" y="hd2"/>
              </a:cxn>
            </a:cxnLst>
            <a:rect l="0" t="0" r="r" b="b"/>
            <a:pathLst>
              <a:path w="21600" h="21600" extrusionOk="0">
                <a:moveTo>
                  <a:pt x="10862" y="0"/>
                </a:moveTo>
                <a:lnTo>
                  <a:pt x="6636" y="851"/>
                </a:lnTo>
                <a:lnTo>
                  <a:pt x="3183" y="3169"/>
                </a:lnTo>
                <a:lnTo>
                  <a:pt x="854" y="6605"/>
                </a:lnTo>
                <a:lnTo>
                  <a:pt x="0" y="10805"/>
                </a:lnTo>
                <a:lnTo>
                  <a:pt x="854" y="15005"/>
                </a:lnTo>
                <a:lnTo>
                  <a:pt x="3183" y="18436"/>
                </a:lnTo>
                <a:lnTo>
                  <a:pt x="6636" y="20751"/>
                </a:lnTo>
                <a:lnTo>
                  <a:pt x="10862" y="21600"/>
                </a:lnTo>
                <a:lnTo>
                  <a:pt x="15037" y="20751"/>
                </a:lnTo>
                <a:lnTo>
                  <a:pt x="18450" y="18436"/>
                </a:lnTo>
                <a:lnTo>
                  <a:pt x="20755" y="15005"/>
                </a:lnTo>
                <a:lnTo>
                  <a:pt x="21600" y="10805"/>
                </a:lnTo>
                <a:lnTo>
                  <a:pt x="20755" y="6605"/>
                </a:lnTo>
                <a:lnTo>
                  <a:pt x="18450" y="3169"/>
                </a:lnTo>
                <a:lnTo>
                  <a:pt x="15037" y="851"/>
                </a:lnTo>
                <a:lnTo>
                  <a:pt x="10862" y="0"/>
                </a:lnTo>
                <a:close/>
              </a:path>
            </a:pathLst>
          </a:custGeom>
          <a:solidFill>
            <a:srgbClr val="1C1D1F"/>
          </a:solidFill>
          <a:ln w="12700">
            <a:miter lim="400000"/>
          </a:ln>
        </p:spPr>
        <p:txBody>
          <a:bodyPr lIns="45718" tIns="45718" rIns="45718" bIns="45718"/>
          <a:lstStyle/>
          <a:p>
            <a:pPr defTabSz="277402">
              <a:defRPr sz="1000"/>
            </a:pPr>
            <a:endParaRPr sz="1000"/>
          </a:p>
        </p:txBody>
      </p:sp>
      <p:sp>
        <p:nvSpPr>
          <p:cNvPr id="81" name="Shape 81"/>
          <p:cNvSpPr/>
          <p:nvPr/>
        </p:nvSpPr>
        <p:spPr>
          <a:xfrm flipH="1" flipV="1">
            <a:off x="771790" y="1854006"/>
            <a:ext cx="5318961" cy="2"/>
          </a:xfrm>
          <a:prstGeom prst="line">
            <a:avLst/>
          </a:prstGeom>
          <a:ln w="3175">
            <a:solidFill>
              <a:srgbClr val="BCBEC0"/>
            </a:solidFill>
          </a:ln>
        </p:spPr>
        <p:txBody>
          <a:bodyPr lIns="45718" tIns="45718" rIns="45718" bIns="45718"/>
          <a:lstStyle/>
          <a:p>
            <a:endParaRPr sz="1800"/>
          </a:p>
        </p:txBody>
      </p:sp>
      <p:sp>
        <p:nvSpPr>
          <p:cNvPr id="82" name="Shape 82"/>
          <p:cNvSpPr/>
          <p:nvPr/>
        </p:nvSpPr>
        <p:spPr>
          <a:xfrm flipH="1" flipV="1">
            <a:off x="771790" y="4702993"/>
            <a:ext cx="5318961" cy="2"/>
          </a:xfrm>
          <a:prstGeom prst="line">
            <a:avLst/>
          </a:prstGeom>
          <a:ln w="3175">
            <a:solidFill>
              <a:srgbClr val="BCBEC0"/>
            </a:solidFill>
          </a:ln>
        </p:spPr>
        <p:txBody>
          <a:bodyPr lIns="45718" tIns="45718" rIns="45718" bIns="45718"/>
          <a:lstStyle/>
          <a:p>
            <a:endParaRPr sz="1800"/>
          </a:p>
        </p:txBody>
      </p:sp>
      <p:sp>
        <p:nvSpPr>
          <p:cNvPr id="83" name="Shape 83"/>
          <p:cNvSpPr>
            <a:spLocks noGrp="1"/>
          </p:cNvSpPr>
          <p:nvPr>
            <p:ph type="title"/>
          </p:nvPr>
        </p:nvSpPr>
        <p:spPr>
          <a:prstGeom prst="rect">
            <a:avLst/>
          </a:prstGeom>
        </p:spPr>
        <p:txBody>
          <a:bodyPr/>
          <a:lstStyle/>
          <a:p>
            <a:r>
              <a:t>Title Text</a:t>
            </a:r>
          </a:p>
        </p:txBody>
      </p:sp>
      <p:sp>
        <p:nvSpPr>
          <p:cNvPr id="84" name="Shape 8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p>
            <a:r>
              <a:t>Title Text</a:t>
            </a:r>
          </a:p>
        </p:txBody>
      </p:sp>
      <p:sp>
        <p:nvSpPr>
          <p:cNvPr id="92" name="Shape 92"/>
          <p:cNvSpPr>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00" name="Shape 100"/>
          <p:cNvSpPr/>
          <p:nvPr/>
        </p:nvSpPr>
        <p:spPr>
          <a:xfrm>
            <a:off x="-1" y="858513"/>
            <a:ext cx="9144001" cy="35721"/>
          </a:xfrm>
          <a:prstGeom prst="rect">
            <a:avLst/>
          </a:prstGeom>
          <a:solidFill>
            <a:srgbClr val="FFC708"/>
          </a:solidFill>
          <a:ln w="12700">
            <a:miter lim="400000"/>
          </a:ln>
        </p:spPr>
        <p:txBody>
          <a:bodyPr lIns="45718" tIns="45718" rIns="45718" bIns="45718"/>
          <a:lstStyle/>
          <a:p>
            <a:pPr defTabSz="277402">
              <a:defRPr sz="1000"/>
            </a:pPr>
            <a:endParaRPr sz="1000"/>
          </a:p>
        </p:txBody>
      </p:sp>
      <p:sp>
        <p:nvSpPr>
          <p:cNvPr id="101" name="Shape 101"/>
          <p:cNvSpPr>
            <a:spLocks noGrp="1"/>
          </p:cNvSpPr>
          <p:nvPr>
            <p:ph type="title"/>
          </p:nvPr>
        </p:nvSpPr>
        <p:spPr>
          <a:prstGeom prst="rect">
            <a:avLst/>
          </a:prstGeom>
        </p:spPr>
        <p:txBody>
          <a:bodyPr/>
          <a:lstStyle/>
          <a:p>
            <a:r>
              <a:t>Title Text</a:t>
            </a:r>
          </a:p>
        </p:txBody>
      </p:sp>
      <p:sp>
        <p:nvSpPr>
          <p:cNvPr id="102" name="Shape 102"/>
          <p:cNvSpPr>
            <a:spLocks noGrp="1"/>
          </p:cNvSpPr>
          <p:nvPr>
            <p:ph type="body" sz="half" idx="1"/>
          </p:nvPr>
        </p:nvSpPr>
        <p:spPr>
          <a:xfrm>
            <a:off x="457201" y="2041600"/>
            <a:ext cx="3977641" cy="339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p:nvPr/>
        </p:nvSpPr>
        <p:spPr>
          <a:xfrm>
            <a:off x="-1" y="858513"/>
            <a:ext cx="9144001" cy="35721"/>
          </a:xfrm>
          <a:prstGeom prst="rect">
            <a:avLst/>
          </a:prstGeom>
          <a:solidFill>
            <a:srgbClr val="FFC708"/>
          </a:solidFill>
          <a:ln w="12700">
            <a:miter lim="400000"/>
          </a:ln>
        </p:spPr>
        <p:txBody>
          <a:bodyPr lIns="45718" tIns="45718" rIns="45718" bIns="45718"/>
          <a:lstStyle/>
          <a:p>
            <a:pPr defTabSz="277402">
              <a:defRPr sz="1000"/>
            </a:pPr>
            <a:endParaRPr sz="1000"/>
          </a:p>
        </p:txBody>
      </p:sp>
      <p:sp>
        <p:nvSpPr>
          <p:cNvPr id="111" name="Shape 11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18" name="Shape 118"/>
          <p:cNvSpPr/>
          <p:nvPr/>
        </p:nvSpPr>
        <p:spPr>
          <a:xfrm>
            <a:off x="395535" y="1406649"/>
            <a:ext cx="8280922" cy="2"/>
          </a:xfrm>
          <a:prstGeom prst="line">
            <a:avLst/>
          </a:prstGeom>
          <a:ln w="3175">
            <a:solidFill>
              <a:srgbClr val="A2A2A2"/>
            </a:solidFill>
          </a:ln>
        </p:spPr>
        <p:txBody>
          <a:bodyPr lIns="45718" tIns="45718" rIns="45718" bIns="45718"/>
          <a:lstStyle/>
          <a:p>
            <a:endParaRPr sz="1800"/>
          </a:p>
        </p:txBody>
      </p:sp>
      <p:pic>
        <p:nvPicPr>
          <p:cNvPr id="119" name="image3.png"/>
          <p:cNvPicPr>
            <a:picLocks noChangeAspect="1"/>
          </p:cNvPicPr>
          <p:nvPr/>
        </p:nvPicPr>
        <p:blipFill>
          <a:blip r:embed="rId2">
            <a:extLst/>
          </a:blip>
          <a:stretch>
            <a:fillRect/>
          </a:stretch>
        </p:blipFill>
        <p:spPr>
          <a:xfrm>
            <a:off x="7309503" y="1120605"/>
            <a:ext cx="1342283" cy="233053"/>
          </a:xfrm>
          <a:prstGeom prst="rect">
            <a:avLst/>
          </a:prstGeom>
          <a:ln w="12700">
            <a:miter lim="400000"/>
          </a:ln>
        </p:spPr>
      </p:pic>
      <p:sp>
        <p:nvSpPr>
          <p:cNvPr id="120" name="Shape 120"/>
          <p:cNvSpPr>
            <a:spLocks noGrp="1"/>
          </p:cNvSpPr>
          <p:nvPr>
            <p:ph type="title"/>
          </p:nvPr>
        </p:nvSpPr>
        <p:spPr>
          <a:xfrm>
            <a:off x="384459" y="1432082"/>
            <a:ext cx="8229601" cy="857313"/>
          </a:xfrm>
          <a:prstGeom prst="rect">
            <a:avLst/>
          </a:prstGeom>
        </p:spPr>
        <p:txBody>
          <a:bodyPr lIns="20793" tIns="20793" rIns="20793" bIns="20793"/>
          <a:lstStyle>
            <a:lvl1pPr defTabSz="914927">
              <a:defRPr sz="3200">
                <a:latin typeface="Arial"/>
                <a:ea typeface="Arial"/>
                <a:cs typeface="Arial"/>
                <a:sym typeface="Arial"/>
              </a:defRPr>
            </a:lvl1pPr>
          </a:lstStyle>
          <a:p>
            <a:r>
              <a:t>Title Text</a:t>
            </a:r>
          </a:p>
        </p:txBody>
      </p:sp>
      <p:sp>
        <p:nvSpPr>
          <p:cNvPr id="121" name="Shape 121"/>
          <p:cNvSpPr>
            <a:spLocks noGrp="1"/>
          </p:cNvSpPr>
          <p:nvPr>
            <p:ph type="sldNum" sz="quarter" idx="2"/>
          </p:nvPr>
        </p:nvSpPr>
        <p:spPr>
          <a:xfrm>
            <a:off x="8508021" y="5050739"/>
            <a:ext cx="227940" cy="180492"/>
          </a:xfrm>
          <a:prstGeom prst="rect">
            <a:avLst/>
          </a:prstGeom>
        </p:spPr>
        <p:txBody>
          <a:bodyPr lIns="20793" tIns="20793" rIns="20793" bIns="20793"/>
          <a:lstStyle>
            <a:lvl1pPr algn="l" defTabSz="914927">
              <a:defRPr sz="900">
                <a:solidFill>
                  <a:srgbClr val="000000"/>
                </a:solidFill>
              </a:defRPr>
            </a:lvl1p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pic>
        <p:nvPicPr>
          <p:cNvPr id="128" name="image4.png" descr="SlideBASE.eps"/>
          <p:cNvPicPr>
            <a:picLocks noChangeAspect="1"/>
          </p:cNvPicPr>
          <p:nvPr/>
        </p:nvPicPr>
        <p:blipFill>
          <a:blip r:embed="rId2">
            <a:extLst/>
          </a:blip>
          <a:stretch>
            <a:fillRect/>
          </a:stretch>
        </p:blipFill>
        <p:spPr>
          <a:xfrm>
            <a:off x="2" y="858513"/>
            <a:ext cx="9144001" cy="5143862"/>
          </a:xfrm>
          <a:prstGeom prst="rect">
            <a:avLst/>
          </a:prstGeom>
          <a:ln w="12700">
            <a:miter lim="400000"/>
          </a:ln>
        </p:spPr>
      </p:pic>
      <p:sp>
        <p:nvSpPr>
          <p:cNvPr id="129" name="Shape 129"/>
          <p:cNvSpPr>
            <a:spLocks noGrp="1"/>
          </p:cNvSpPr>
          <p:nvPr>
            <p:ph type="sldNum" sz="quarter" idx="2"/>
          </p:nvPr>
        </p:nvSpPr>
        <p:spPr>
          <a:xfrm>
            <a:off x="8287134" y="5672869"/>
            <a:ext cx="227940" cy="180492"/>
          </a:xfrm>
          <a:prstGeom prst="rect">
            <a:avLst/>
          </a:prstGeom>
        </p:spPr>
        <p:txBody>
          <a:bodyPr lIns="20793" tIns="20793" rIns="20793" bIns="20793" anchor="ctr"/>
          <a:lstStyle>
            <a:lvl1pPr>
              <a:defRPr sz="900"/>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NTERNA">
    <p:spTree>
      <p:nvGrpSpPr>
        <p:cNvPr id="1" name=""/>
        <p:cNvGrpSpPr/>
        <p:nvPr/>
      </p:nvGrpSpPr>
      <p:grpSpPr>
        <a:xfrm>
          <a:off x="0" y="0"/>
          <a:ext cx="0" cy="0"/>
          <a:chOff x="0" y="0"/>
          <a:chExt cx="0" cy="0"/>
        </a:xfrm>
      </p:grpSpPr>
      <p:sp>
        <p:nvSpPr>
          <p:cNvPr id="136" name="Shape 136"/>
          <p:cNvSpPr/>
          <p:nvPr/>
        </p:nvSpPr>
        <p:spPr>
          <a:xfrm flipH="1">
            <a:off x="8697552" y="420818"/>
            <a:ext cx="2" cy="6004482"/>
          </a:xfrm>
          <a:prstGeom prst="line">
            <a:avLst/>
          </a:prstGeom>
          <a:ln w="3175">
            <a:solidFill>
              <a:srgbClr val="494A49"/>
            </a:solidFill>
          </a:ln>
        </p:spPr>
        <p:txBody>
          <a:bodyPr lIns="45718" tIns="45718" rIns="45718" bIns="45718"/>
          <a:lstStyle/>
          <a:p>
            <a:endParaRPr sz="1800"/>
          </a:p>
        </p:txBody>
      </p:sp>
      <p:sp>
        <p:nvSpPr>
          <p:cNvPr id="137" name="Shape 137"/>
          <p:cNvSpPr/>
          <p:nvPr/>
        </p:nvSpPr>
        <p:spPr>
          <a:xfrm rot="16200000">
            <a:off x="8335666" y="1412890"/>
            <a:ext cx="1188448" cy="76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lgn="r" defTabSz="829875">
              <a:lnSpc>
                <a:spcPts val="600"/>
              </a:lnSpc>
              <a:defRPr sz="600" spc="-4">
                <a:solidFill>
                  <a:srgbClr val="AD9E79"/>
                </a:solidFill>
                <a:latin typeface="Roboto"/>
                <a:ea typeface="Roboto"/>
                <a:cs typeface="Roboto"/>
                <a:sym typeface="Roboto"/>
              </a:defRPr>
            </a:lvl1pPr>
          </a:lstStyle>
          <a:p>
            <a:r>
              <a:rPr sz="600"/>
              <a:t>INSTITUTIONAL PREENTATION</a:t>
            </a:r>
          </a:p>
        </p:txBody>
      </p:sp>
      <p:sp>
        <p:nvSpPr>
          <p:cNvPr id="138" name="Shape 138"/>
          <p:cNvSpPr/>
          <p:nvPr/>
        </p:nvSpPr>
        <p:spPr>
          <a:xfrm>
            <a:off x="758298" y="661128"/>
            <a:ext cx="7493998" cy="2"/>
          </a:xfrm>
          <a:prstGeom prst="line">
            <a:avLst/>
          </a:prstGeom>
          <a:ln w="3175">
            <a:solidFill>
              <a:srgbClr val="494A49"/>
            </a:solidFill>
          </a:ln>
        </p:spPr>
        <p:txBody>
          <a:bodyPr lIns="45718" tIns="45718" rIns="45718" bIns="45718"/>
          <a:lstStyle/>
          <a:p>
            <a:endParaRPr sz="1800"/>
          </a:p>
        </p:txBody>
      </p:sp>
      <p:sp>
        <p:nvSpPr>
          <p:cNvPr id="139" name="Shape 139"/>
          <p:cNvSpPr/>
          <p:nvPr/>
        </p:nvSpPr>
        <p:spPr>
          <a:xfrm>
            <a:off x="758300" y="431000"/>
            <a:ext cx="189147" cy="2"/>
          </a:xfrm>
          <a:prstGeom prst="line">
            <a:avLst/>
          </a:prstGeom>
          <a:ln w="12700">
            <a:solidFill>
              <a:srgbClr val="AE9E79"/>
            </a:solidFill>
          </a:ln>
        </p:spPr>
        <p:txBody>
          <a:bodyPr lIns="45718" tIns="45718" rIns="45718" bIns="45718"/>
          <a:lstStyle/>
          <a:p>
            <a:endParaRPr sz="1800"/>
          </a:p>
        </p:txBody>
      </p:sp>
      <p:pic>
        <p:nvPicPr>
          <p:cNvPr id="140" name="image1.png"/>
          <p:cNvPicPr>
            <a:picLocks noChangeAspect="1"/>
          </p:cNvPicPr>
          <p:nvPr/>
        </p:nvPicPr>
        <p:blipFill>
          <a:blip r:embed="rId2">
            <a:extLst/>
          </a:blip>
          <a:stretch>
            <a:fillRect/>
          </a:stretch>
        </p:blipFill>
        <p:spPr>
          <a:xfrm rot="16200000">
            <a:off x="8593204" y="5806350"/>
            <a:ext cx="630098" cy="177802"/>
          </a:xfrm>
          <a:prstGeom prst="rect">
            <a:avLst/>
          </a:prstGeom>
          <a:ln w="12700">
            <a:miter lim="400000"/>
          </a:ln>
        </p:spPr>
      </p:pic>
      <p:sp>
        <p:nvSpPr>
          <p:cNvPr id="141" name="Shape 141"/>
          <p:cNvSpPr>
            <a:spLocks noGrp="1"/>
          </p:cNvSpPr>
          <p:nvPr>
            <p:ph type="sldNum" sz="quarter" idx="2"/>
          </p:nvPr>
        </p:nvSpPr>
        <p:spPr>
          <a:xfrm>
            <a:off x="8801078" y="595313"/>
            <a:ext cx="214354" cy="153888"/>
          </a:xfrm>
          <a:prstGeom prst="rect">
            <a:avLst/>
          </a:prstGeom>
        </p:spPr>
        <p:txBody>
          <a:bodyPr/>
          <a:lstStyle>
            <a:lvl1pPr indent="12700" algn="ctr" defTabSz="829875">
              <a:defRPr spc="-4">
                <a:solidFill>
                  <a:srgbClr val="6D6E71"/>
                </a:solidFill>
                <a:latin typeface="Roboto Slab Regular"/>
                <a:ea typeface="Roboto Slab Regular"/>
                <a:cs typeface="Roboto Slab Regular"/>
                <a:sym typeface="Roboto Slab Regular"/>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94772" y="1144187"/>
            <a:ext cx="8154456" cy="2619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Title Text</a:t>
            </a:r>
          </a:p>
        </p:txBody>
      </p:sp>
      <p:sp>
        <p:nvSpPr>
          <p:cNvPr id="3" name="Shape 3"/>
          <p:cNvSpPr>
            <a:spLocks noGrp="1"/>
          </p:cNvSpPr>
          <p:nvPr>
            <p:ph type="body" idx="1"/>
          </p:nvPr>
        </p:nvSpPr>
        <p:spPr>
          <a:xfrm>
            <a:off x="329921" y="2721512"/>
            <a:ext cx="8484160" cy="23290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78412" y="5642305"/>
            <a:ext cx="208390" cy="153888"/>
          </a:xfrm>
          <a:prstGeom prst="rect">
            <a:avLst/>
          </a:prstGeom>
          <a:ln w="12700">
            <a:miter lim="400000"/>
          </a:ln>
        </p:spPr>
        <p:txBody>
          <a:bodyPr wrap="none" lIns="0" tIns="0" rIns="0" bIns="0">
            <a:spAutoFit/>
          </a:bodyPr>
          <a:lstStyle>
            <a:lvl1pPr algn="r" defTabSz="277402">
              <a:defRPr sz="10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554804" rtl="0" latinLnBrk="0">
        <a:lnSpc>
          <a:spcPct val="100000"/>
        </a:lnSpc>
        <a:spcBef>
          <a:spcPts val="0"/>
        </a:spcBef>
        <a:spcAft>
          <a:spcPts val="0"/>
        </a:spcAft>
        <a:buClrTx/>
        <a:buSzTx/>
        <a:buFontTx/>
        <a:buNone/>
        <a:tabLst/>
        <a:defRPr sz="2200" b="0" i="0" u="none" strike="noStrike" cap="none" spc="0" baseline="0">
          <a:ln>
            <a:noFill/>
          </a:ln>
          <a:solidFill>
            <a:srgbClr val="000000"/>
          </a:solidFill>
          <a:uFillTx/>
          <a:latin typeface="Neo Sans Std"/>
          <a:ea typeface="Neo Sans Std"/>
          <a:cs typeface="Neo Sans Std"/>
          <a:sym typeface="Neo Sans Std"/>
        </a:defRPr>
      </a:lvl1pPr>
      <a:lvl2pPr marL="0" marR="0" indent="0" algn="l" defTabSz="554804" rtl="0" latinLnBrk="0">
        <a:lnSpc>
          <a:spcPct val="100000"/>
        </a:lnSpc>
        <a:spcBef>
          <a:spcPts val="0"/>
        </a:spcBef>
        <a:spcAft>
          <a:spcPts val="0"/>
        </a:spcAft>
        <a:buClrTx/>
        <a:buSzTx/>
        <a:buFontTx/>
        <a:buNone/>
        <a:tabLst/>
        <a:defRPr sz="2200" b="0" i="0" u="none" strike="noStrike" cap="none" spc="0" baseline="0">
          <a:ln>
            <a:noFill/>
          </a:ln>
          <a:solidFill>
            <a:srgbClr val="000000"/>
          </a:solidFill>
          <a:uFillTx/>
          <a:latin typeface="Neo Sans Std"/>
          <a:ea typeface="Neo Sans Std"/>
          <a:cs typeface="Neo Sans Std"/>
          <a:sym typeface="Neo Sans Std"/>
        </a:defRPr>
      </a:lvl2pPr>
      <a:lvl3pPr marL="0" marR="0" indent="0" algn="l" defTabSz="554804" rtl="0" latinLnBrk="0">
        <a:lnSpc>
          <a:spcPct val="100000"/>
        </a:lnSpc>
        <a:spcBef>
          <a:spcPts val="0"/>
        </a:spcBef>
        <a:spcAft>
          <a:spcPts val="0"/>
        </a:spcAft>
        <a:buClrTx/>
        <a:buSzTx/>
        <a:buFontTx/>
        <a:buNone/>
        <a:tabLst/>
        <a:defRPr sz="2200" b="0" i="0" u="none" strike="noStrike" cap="none" spc="0" baseline="0">
          <a:ln>
            <a:noFill/>
          </a:ln>
          <a:solidFill>
            <a:srgbClr val="000000"/>
          </a:solidFill>
          <a:uFillTx/>
          <a:latin typeface="Neo Sans Std"/>
          <a:ea typeface="Neo Sans Std"/>
          <a:cs typeface="Neo Sans Std"/>
          <a:sym typeface="Neo Sans Std"/>
        </a:defRPr>
      </a:lvl3pPr>
      <a:lvl4pPr marL="0" marR="0" indent="0" algn="l" defTabSz="554804" rtl="0" latinLnBrk="0">
        <a:lnSpc>
          <a:spcPct val="100000"/>
        </a:lnSpc>
        <a:spcBef>
          <a:spcPts val="0"/>
        </a:spcBef>
        <a:spcAft>
          <a:spcPts val="0"/>
        </a:spcAft>
        <a:buClrTx/>
        <a:buSzTx/>
        <a:buFontTx/>
        <a:buNone/>
        <a:tabLst/>
        <a:defRPr sz="2200" b="0" i="0" u="none" strike="noStrike" cap="none" spc="0" baseline="0">
          <a:ln>
            <a:noFill/>
          </a:ln>
          <a:solidFill>
            <a:srgbClr val="000000"/>
          </a:solidFill>
          <a:uFillTx/>
          <a:latin typeface="Neo Sans Std"/>
          <a:ea typeface="Neo Sans Std"/>
          <a:cs typeface="Neo Sans Std"/>
          <a:sym typeface="Neo Sans Std"/>
        </a:defRPr>
      </a:lvl4pPr>
      <a:lvl5pPr marL="0" marR="0" indent="0" algn="l" defTabSz="554804" rtl="0" latinLnBrk="0">
        <a:lnSpc>
          <a:spcPct val="100000"/>
        </a:lnSpc>
        <a:spcBef>
          <a:spcPts val="0"/>
        </a:spcBef>
        <a:spcAft>
          <a:spcPts val="0"/>
        </a:spcAft>
        <a:buClrTx/>
        <a:buSzTx/>
        <a:buFontTx/>
        <a:buNone/>
        <a:tabLst/>
        <a:defRPr sz="2200" b="0" i="0" u="none" strike="noStrike" cap="none" spc="0" baseline="0">
          <a:ln>
            <a:noFill/>
          </a:ln>
          <a:solidFill>
            <a:srgbClr val="000000"/>
          </a:solidFill>
          <a:uFillTx/>
          <a:latin typeface="Neo Sans Std"/>
          <a:ea typeface="Neo Sans Std"/>
          <a:cs typeface="Neo Sans Std"/>
          <a:sym typeface="Neo Sans Std"/>
        </a:defRPr>
      </a:lvl5pPr>
      <a:lvl6pPr marL="0" marR="0" indent="0" algn="l" defTabSz="554804" rtl="0" latinLnBrk="0">
        <a:lnSpc>
          <a:spcPct val="100000"/>
        </a:lnSpc>
        <a:spcBef>
          <a:spcPts val="0"/>
        </a:spcBef>
        <a:spcAft>
          <a:spcPts val="0"/>
        </a:spcAft>
        <a:buClrTx/>
        <a:buSzTx/>
        <a:buFontTx/>
        <a:buNone/>
        <a:tabLst/>
        <a:defRPr sz="2200" b="0" i="0" u="none" strike="noStrike" cap="none" spc="0" baseline="0">
          <a:ln>
            <a:noFill/>
          </a:ln>
          <a:solidFill>
            <a:srgbClr val="000000"/>
          </a:solidFill>
          <a:uFillTx/>
          <a:latin typeface="Neo Sans Std"/>
          <a:ea typeface="Neo Sans Std"/>
          <a:cs typeface="Neo Sans Std"/>
          <a:sym typeface="Neo Sans Std"/>
        </a:defRPr>
      </a:lvl6pPr>
      <a:lvl7pPr marL="0" marR="0" indent="0" algn="l" defTabSz="554804" rtl="0" latinLnBrk="0">
        <a:lnSpc>
          <a:spcPct val="100000"/>
        </a:lnSpc>
        <a:spcBef>
          <a:spcPts val="0"/>
        </a:spcBef>
        <a:spcAft>
          <a:spcPts val="0"/>
        </a:spcAft>
        <a:buClrTx/>
        <a:buSzTx/>
        <a:buFontTx/>
        <a:buNone/>
        <a:tabLst/>
        <a:defRPr sz="2200" b="0" i="0" u="none" strike="noStrike" cap="none" spc="0" baseline="0">
          <a:ln>
            <a:noFill/>
          </a:ln>
          <a:solidFill>
            <a:srgbClr val="000000"/>
          </a:solidFill>
          <a:uFillTx/>
          <a:latin typeface="Neo Sans Std"/>
          <a:ea typeface="Neo Sans Std"/>
          <a:cs typeface="Neo Sans Std"/>
          <a:sym typeface="Neo Sans Std"/>
        </a:defRPr>
      </a:lvl7pPr>
      <a:lvl8pPr marL="0" marR="0" indent="0" algn="l" defTabSz="554804" rtl="0" latinLnBrk="0">
        <a:lnSpc>
          <a:spcPct val="100000"/>
        </a:lnSpc>
        <a:spcBef>
          <a:spcPts val="0"/>
        </a:spcBef>
        <a:spcAft>
          <a:spcPts val="0"/>
        </a:spcAft>
        <a:buClrTx/>
        <a:buSzTx/>
        <a:buFontTx/>
        <a:buNone/>
        <a:tabLst/>
        <a:defRPr sz="2200" b="0" i="0" u="none" strike="noStrike" cap="none" spc="0" baseline="0">
          <a:ln>
            <a:noFill/>
          </a:ln>
          <a:solidFill>
            <a:srgbClr val="000000"/>
          </a:solidFill>
          <a:uFillTx/>
          <a:latin typeface="Neo Sans Std"/>
          <a:ea typeface="Neo Sans Std"/>
          <a:cs typeface="Neo Sans Std"/>
          <a:sym typeface="Neo Sans Std"/>
        </a:defRPr>
      </a:lvl8pPr>
      <a:lvl9pPr marL="0" marR="0" indent="0" algn="l" defTabSz="554804" rtl="0" latinLnBrk="0">
        <a:lnSpc>
          <a:spcPct val="100000"/>
        </a:lnSpc>
        <a:spcBef>
          <a:spcPts val="0"/>
        </a:spcBef>
        <a:spcAft>
          <a:spcPts val="0"/>
        </a:spcAft>
        <a:buClrTx/>
        <a:buSzTx/>
        <a:buFontTx/>
        <a:buNone/>
        <a:tabLst/>
        <a:defRPr sz="2200" b="0" i="0" u="none" strike="noStrike" cap="none" spc="0" baseline="0">
          <a:ln>
            <a:noFill/>
          </a:ln>
          <a:solidFill>
            <a:srgbClr val="000000"/>
          </a:solidFill>
          <a:uFillTx/>
          <a:latin typeface="Neo Sans Std"/>
          <a:ea typeface="Neo Sans Std"/>
          <a:cs typeface="Neo Sans Std"/>
          <a:sym typeface="Neo Sans Std"/>
        </a:defRPr>
      </a:lvl9pPr>
    </p:titleStyle>
    <p:bodyStyle>
      <a:lvl1pPr marL="0" marR="0" indent="0" algn="l" defTabSz="554804" rtl="0" latinLnBrk="0">
        <a:lnSpc>
          <a:spcPct val="100000"/>
        </a:lnSpc>
        <a:spcBef>
          <a:spcPts val="0"/>
        </a:spcBef>
        <a:spcAft>
          <a:spcPts val="0"/>
        </a:spcAft>
        <a:buClrTx/>
        <a:buSzTx/>
        <a:buFontTx/>
        <a:buNone/>
        <a:tabLst/>
        <a:defRPr sz="1000" b="0" i="0" u="none" strike="noStrike" cap="none" spc="0" baseline="0">
          <a:ln>
            <a:noFill/>
          </a:ln>
          <a:solidFill>
            <a:srgbClr val="000000"/>
          </a:solidFill>
          <a:uFillTx/>
          <a:latin typeface="+mj-lt"/>
          <a:ea typeface="+mj-ea"/>
          <a:cs typeface="+mj-cs"/>
          <a:sym typeface="Calibri"/>
        </a:defRPr>
      </a:lvl1pPr>
      <a:lvl2pPr marL="0" marR="0" indent="0" algn="l" defTabSz="554804" rtl="0" latinLnBrk="0">
        <a:lnSpc>
          <a:spcPct val="100000"/>
        </a:lnSpc>
        <a:spcBef>
          <a:spcPts val="0"/>
        </a:spcBef>
        <a:spcAft>
          <a:spcPts val="0"/>
        </a:spcAft>
        <a:buClrTx/>
        <a:buSzTx/>
        <a:buFontTx/>
        <a:buNone/>
        <a:tabLst/>
        <a:defRPr sz="1000" b="0" i="0" u="none" strike="noStrike" cap="none" spc="0" baseline="0">
          <a:ln>
            <a:noFill/>
          </a:ln>
          <a:solidFill>
            <a:srgbClr val="000000"/>
          </a:solidFill>
          <a:uFillTx/>
          <a:latin typeface="+mj-lt"/>
          <a:ea typeface="+mj-ea"/>
          <a:cs typeface="+mj-cs"/>
          <a:sym typeface="Calibri"/>
        </a:defRPr>
      </a:lvl2pPr>
      <a:lvl3pPr marL="0" marR="0" indent="0" algn="l" defTabSz="554804" rtl="0" latinLnBrk="0">
        <a:lnSpc>
          <a:spcPct val="100000"/>
        </a:lnSpc>
        <a:spcBef>
          <a:spcPts val="0"/>
        </a:spcBef>
        <a:spcAft>
          <a:spcPts val="0"/>
        </a:spcAft>
        <a:buClrTx/>
        <a:buSzTx/>
        <a:buFontTx/>
        <a:buNone/>
        <a:tabLst/>
        <a:defRPr sz="1000" b="0" i="0" u="none" strike="noStrike" cap="none" spc="0" baseline="0">
          <a:ln>
            <a:noFill/>
          </a:ln>
          <a:solidFill>
            <a:srgbClr val="000000"/>
          </a:solidFill>
          <a:uFillTx/>
          <a:latin typeface="+mj-lt"/>
          <a:ea typeface="+mj-ea"/>
          <a:cs typeface="+mj-cs"/>
          <a:sym typeface="Calibri"/>
        </a:defRPr>
      </a:lvl3pPr>
      <a:lvl4pPr marL="0" marR="0" indent="0" algn="l" defTabSz="554804" rtl="0" latinLnBrk="0">
        <a:lnSpc>
          <a:spcPct val="100000"/>
        </a:lnSpc>
        <a:spcBef>
          <a:spcPts val="0"/>
        </a:spcBef>
        <a:spcAft>
          <a:spcPts val="0"/>
        </a:spcAft>
        <a:buClrTx/>
        <a:buSzTx/>
        <a:buFontTx/>
        <a:buNone/>
        <a:tabLst/>
        <a:defRPr sz="1000" b="0" i="0" u="none" strike="noStrike" cap="none" spc="0" baseline="0">
          <a:ln>
            <a:noFill/>
          </a:ln>
          <a:solidFill>
            <a:srgbClr val="000000"/>
          </a:solidFill>
          <a:uFillTx/>
          <a:latin typeface="+mj-lt"/>
          <a:ea typeface="+mj-ea"/>
          <a:cs typeface="+mj-cs"/>
          <a:sym typeface="Calibri"/>
        </a:defRPr>
      </a:lvl4pPr>
      <a:lvl5pPr marL="0" marR="0" indent="0" algn="l" defTabSz="554804" rtl="0" latinLnBrk="0">
        <a:lnSpc>
          <a:spcPct val="100000"/>
        </a:lnSpc>
        <a:spcBef>
          <a:spcPts val="0"/>
        </a:spcBef>
        <a:spcAft>
          <a:spcPts val="0"/>
        </a:spcAft>
        <a:buClrTx/>
        <a:buSzTx/>
        <a:buFontTx/>
        <a:buNone/>
        <a:tabLst/>
        <a:defRPr sz="1000" b="0" i="0" u="none" strike="noStrike" cap="none" spc="0" baseline="0">
          <a:ln>
            <a:noFill/>
          </a:ln>
          <a:solidFill>
            <a:srgbClr val="000000"/>
          </a:solidFill>
          <a:uFillTx/>
          <a:latin typeface="+mj-lt"/>
          <a:ea typeface="+mj-ea"/>
          <a:cs typeface="+mj-cs"/>
          <a:sym typeface="Calibri"/>
        </a:defRPr>
      </a:lvl5pPr>
      <a:lvl6pPr marL="2400300" marR="0" indent="-114300" algn="l" defTabSz="554804" rtl="0" latinLnBrk="0">
        <a:lnSpc>
          <a:spcPct val="100000"/>
        </a:lnSpc>
        <a:spcBef>
          <a:spcPts val="0"/>
        </a:spcBef>
        <a:spcAft>
          <a:spcPts val="0"/>
        </a:spcAft>
        <a:buClrTx/>
        <a:buSzPct val="100000"/>
        <a:buFontTx/>
        <a:buChar char="•"/>
        <a:tabLst/>
        <a:defRPr sz="1000" b="0" i="0" u="none" strike="noStrike" cap="none" spc="0" baseline="0">
          <a:ln>
            <a:noFill/>
          </a:ln>
          <a:solidFill>
            <a:srgbClr val="000000"/>
          </a:solidFill>
          <a:uFillTx/>
          <a:latin typeface="+mj-lt"/>
          <a:ea typeface="+mj-ea"/>
          <a:cs typeface="+mj-cs"/>
          <a:sym typeface="Calibri"/>
        </a:defRPr>
      </a:lvl6pPr>
      <a:lvl7pPr marL="2857500" marR="0" indent="-114300" algn="l" defTabSz="554804" rtl="0" latinLnBrk="0">
        <a:lnSpc>
          <a:spcPct val="100000"/>
        </a:lnSpc>
        <a:spcBef>
          <a:spcPts val="0"/>
        </a:spcBef>
        <a:spcAft>
          <a:spcPts val="0"/>
        </a:spcAft>
        <a:buClrTx/>
        <a:buSzPct val="100000"/>
        <a:buFontTx/>
        <a:buChar char="•"/>
        <a:tabLst/>
        <a:defRPr sz="1000" b="0" i="0" u="none" strike="noStrike" cap="none" spc="0" baseline="0">
          <a:ln>
            <a:noFill/>
          </a:ln>
          <a:solidFill>
            <a:srgbClr val="000000"/>
          </a:solidFill>
          <a:uFillTx/>
          <a:latin typeface="+mj-lt"/>
          <a:ea typeface="+mj-ea"/>
          <a:cs typeface="+mj-cs"/>
          <a:sym typeface="Calibri"/>
        </a:defRPr>
      </a:lvl7pPr>
      <a:lvl8pPr marL="3314699" marR="0" indent="-114299" algn="l" defTabSz="554804" rtl="0" latinLnBrk="0">
        <a:lnSpc>
          <a:spcPct val="100000"/>
        </a:lnSpc>
        <a:spcBef>
          <a:spcPts val="0"/>
        </a:spcBef>
        <a:spcAft>
          <a:spcPts val="0"/>
        </a:spcAft>
        <a:buClrTx/>
        <a:buSzPct val="100000"/>
        <a:buFontTx/>
        <a:buChar char="•"/>
        <a:tabLst/>
        <a:defRPr sz="1000" b="0" i="0" u="none" strike="noStrike" cap="none" spc="0" baseline="0">
          <a:ln>
            <a:noFill/>
          </a:ln>
          <a:solidFill>
            <a:srgbClr val="000000"/>
          </a:solidFill>
          <a:uFillTx/>
          <a:latin typeface="+mj-lt"/>
          <a:ea typeface="+mj-ea"/>
          <a:cs typeface="+mj-cs"/>
          <a:sym typeface="Calibri"/>
        </a:defRPr>
      </a:lvl8pPr>
      <a:lvl9pPr marL="3771899" marR="0" indent="-114299" algn="l" defTabSz="554804" rtl="0" latinLnBrk="0">
        <a:lnSpc>
          <a:spcPct val="100000"/>
        </a:lnSpc>
        <a:spcBef>
          <a:spcPts val="0"/>
        </a:spcBef>
        <a:spcAft>
          <a:spcPts val="0"/>
        </a:spcAft>
        <a:buClrTx/>
        <a:buSzPct val="100000"/>
        <a:buFontTx/>
        <a:buChar char="•"/>
        <a:tabLst/>
        <a:defRPr sz="1000" b="0" i="0" u="none" strike="noStrike" cap="none" spc="0" baseline="0">
          <a:ln>
            <a:noFill/>
          </a:ln>
          <a:solidFill>
            <a:srgbClr val="000000"/>
          </a:solidFill>
          <a:uFillTx/>
          <a:latin typeface="+mj-lt"/>
          <a:ea typeface="+mj-ea"/>
          <a:cs typeface="+mj-cs"/>
          <a:sym typeface="Calibri"/>
        </a:defRPr>
      </a:lvl9pPr>
    </p:bodyStyle>
    <p:otherStyle>
      <a:lvl1pPr marL="0" marR="0" indent="0" algn="r" defTabSz="27740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0" algn="r" defTabSz="27740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0" algn="r" defTabSz="27740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0" algn="r" defTabSz="27740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0" algn="r" defTabSz="27740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0" algn="r" defTabSz="27740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0" algn="r" defTabSz="27740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0" algn="r" defTabSz="27740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0" algn="r" defTabSz="277402"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tif"/><Relationship Id="rId1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8.jpe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tif"/></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emf"/><Relationship Id="rId18" Type="http://schemas.openxmlformats.org/officeDocument/2006/relationships/image" Target="../media/image43.png"/><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emf"/><Relationship Id="rId17" Type="http://schemas.openxmlformats.org/officeDocument/2006/relationships/image" Target="../media/image42.emf"/><Relationship Id="rId2" Type="http://schemas.openxmlformats.org/officeDocument/2006/relationships/image" Target="../media/image27.png"/><Relationship Id="rId16"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5" Type="http://schemas.openxmlformats.org/officeDocument/2006/relationships/image" Target="../media/image4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 Id="rId14" Type="http://schemas.openxmlformats.org/officeDocument/2006/relationships/image" Target="../media/image39.emf"/></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21.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hyperlink" Target="mailto:lauter.ferreira@xpi.com.br" TargetMode="External"/><Relationship Id="rId2" Type="http://schemas.openxmlformats.org/officeDocument/2006/relationships/hyperlink" Target="mailto:rafael.quintas@xpi.com.br" TargetMode="Externa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hyperlink" Target="mailto:caroline.sampaio@xpi.com.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1828079" y="1730331"/>
            <a:ext cx="3522121" cy="2813070"/>
          </a:xfrm>
          <a:prstGeom prst="rect">
            <a:avLst/>
          </a:prstGeom>
        </p:spPr>
        <p:txBody>
          <a:bodyPr/>
          <a:lstStyle>
            <a:lvl1pPr indent="12700">
              <a:defRPr sz="3400"/>
            </a:lvl1pPr>
          </a:lstStyle>
          <a:p>
            <a:r>
              <a:rPr lang="pt-BR" dirty="0"/>
              <a:t>PLATAFORMA XP PARA RPPS</a:t>
            </a:r>
            <a:endParaRPr dirty="0"/>
          </a:p>
        </p:txBody>
      </p:sp>
      <p:pic>
        <p:nvPicPr>
          <p:cNvPr id="169" name="image3.jpeg"/>
          <p:cNvPicPr>
            <a:picLocks noChangeAspect="1"/>
          </p:cNvPicPr>
          <p:nvPr/>
        </p:nvPicPr>
        <p:blipFill>
          <a:blip r:embed="rId2">
            <a:extLst/>
          </a:blip>
          <a:srcRect l="26001" t="43619" r="60702" b="50577"/>
          <a:stretch>
            <a:fillRect/>
          </a:stretch>
        </p:blipFill>
        <p:spPr>
          <a:xfrm>
            <a:off x="1938815" y="2991405"/>
            <a:ext cx="1458875" cy="39798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Shape 1344"/>
          <p:cNvSpPr/>
          <p:nvPr/>
        </p:nvSpPr>
        <p:spPr>
          <a:xfrm>
            <a:off x="-289777" y="-8643"/>
            <a:ext cx="9723554" cy="6875286"/>
          </a:xfrm>
          <a:prstGeom prst="rect">
            <a:avLst/>
          </a:prstGeom>
          <a:blipFill>
            <a:blip r:embed="rId2"/>
            <a:stretch>
              <a:fillRect/>
            </a:stretch>
          </a:blipFill>
          <a:ln w="12700">
            <a:miter lim="400000"/>
          </a:ln>
        </p:spPr>
        <p:txBody>
          <a:bodyPr lIns="45718" tIns="45718" rIns="45718" bIns="45718"/>
          <a:lstStyle/>
          <a:p>
            <a:pPr defTabSz="829875">
              <a:defRPr sz="1600"/>
            </a:pPr>
            <a:endParaRPr sz="1600"/>
          </a:p>
        </p:txBody>
      </p:sp>
      <p:sp>
        <p:nvSpPr>
          <p:cNvPr id="1345" name="Shape 1345"/>
          <p:cNvSpPr/>
          <p:nvPr/>
        </p:nvSpPr>
        <p:spPr>
          <a:xfrm>
            <a:off x="363723" y="666089"/>
            <a:ext cx="1892345" cy="56939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r>
              <a:t>DISCLAIMER</a:t>
            </a:r>
          </a:p>
        </p:txBody>
      </p:sp>
      <p:sp>
        <p:nvSpPr>
          <p:cNvPr id="1346" name="Shape 1346"/>
          <p:cNvSpPr/>
          <p:nvPr/>
        </p:nvSpPr>
        <p:spPr>
          <a:xfrm>
            <a:off x="372970" y="1109290"/>
            <a:ext cx="8404137" cy="4932119"/>
          </a:xfrm>
          <a:prstGeom prst="rect">
            <a:avLst/>
          </a:prstGeom>
          <a:solidFill>
            <a:srgbClr val="FFFFFF"/>
          </a:solidFill>
          <a:ln w="6350">
            <a:solidFill>
              <a:srgbClr val="A7A7A7"/>
            </a:solidFill>
          </a:ln>
          <a:extLst>
            <a:ext uri="{C572A759-6A51-4108-AA02-DFA0A04FC94B}">
              <ma14:wrappingTextBoxFlag xmlns:ma14="http://schemas.microsoft.com/office/mac/drawingml/2011/main" xmlns="" val="1"/>
            </a:ext>
          </a:extLst>
        </p:spPr>
        <p:txBody>
          <a:bodyPr lIns="76200" tIns="76200" rIns="76200" bIns="76200">
            <a:spAutoFit/>
          </a:bodyPr>
          <a:lstStyle/>
          <a:p>
            <a:pPr>
              <a:lnSpc>
                <a:spcPct val="150000"/>
              </a:lnSpc>
              <a:defRPr sz="900">
                <a:solidFill>
                  <a:srgbClr val="A7A7A7"/>
                </a:solidFill>
                <a:latin typeface="Roboto"/>
                <a:ea typeface="Roboto"/>
                <a:cs typeface="Roboto"/>
                <a:sym typeface="Roboto"/>
              </a:defRPr>
            </a:pPr>
            <a:r>
              <a:rPr sz="900"/>
              <a:t>As informações contidas neste documento são confidenciais, sendo exclusivamente para o uso do(s) seu(s) destinatário(s). Esteja ciente de que estão expressamente proibidas, sem qualquer exceção, modificar, copiar, transmitir, distribuir, expor, desenvolver, reproduzir, publicar, licenciar, copiar formato, criar trabalhos derivados, transferir ou de outra forma utilizar, no todo ou em parte, para  sem prévia e expressa autorização, por escrito, da XP Investimentos CCTVM S.A. (“XPI”).</a:t>
            </a:r>
          </a:p>
          <a:p>
            <a:pPr>
              <a:lnSpc>
                <a:spcPct val="150000"/>
              </a:lnSpc>
              <a:defRPr sz="900">
                <a:solidFill>
                  <a:srgbClr val="A7A7A7"/>
                </a:solidFill>
                <a:latin typeface="Roboto"/>
                <a:ea typeface="Roboto"/>
                <a:cs typeface="Roboto"/>
                <a:sym typeface="Roboto"/>
              </a:defRPr>
            </a:pPr>
            <a:endParaRPr sz="900"/>
          </a:p>
          <a:p>
            <a:pPr>
              <a:lnSpc>
                <a:spcPct val="150000"/>
              </a:lnSpc>
              <a:defRPr sz="900">
                <a:solidFill>
                  <a:srgbClr val="A7A7A7"/>
                </a:solidFill>
                <a:latin typeface="Roboto"/>
                <a:ea typeface="Roboto"/>
                <a:cs typeface="Roboto"/>
                <a:sym typeface="Roboto"/>
              </a:defRPr>
            </a:pPr>
            <a:r>
              <a:rPr sz="900"/>
              <a:t>Este material foi elaborado pela área de Distribuição Institucional da XPI e seus representantes e não configura um relatório de análise de valores mobiliários. As informações, prazos, taxas e condições aqui contidas são meramente indicativas e informativas, e não constituem ou devem ser interpretadas como uma oferta ou solicitação de compra ou venda de qualquer instrumento financeiro ou de participação em qualquer estratégia de negócios específica, qualquer que seja a jurisdição. Qualquer informação contemplada neste material deve ser confirmada quanto às suas condições, previamente à conclusão de qualquer negócio. A XPI não declara ou garante, de forma expressa ou implícita, a integridade, confiabilidade ou exatidão de tais informações.</a:t>
            </a:r>
          </a:p>
          <a:p>
            <a:pPr>
              <a:lnSpc>
                <a:spcPct val="150000"/>
              </a:lnSpc>
              <a:defRPr sz="900">
                <a:solidFill>
                  <a:srgbClr val="A7A7A7"/>
                </a:solidFill>
                <a:latin typeface="Roboto"/>
                <a:ea typeface="Roboto"/>
                <a:cs typeface="Roboto"/>
                <a:sym typeface="Roboto"/>
              </a:defRPr>
            </a:pPr>
            <a:endParaRPr sz="900"/>
          </a:p>
          <a:p>
            <a:pPr>
              <a:lnSpc>
                <a:spcPct val="150000"/>
              </a:lnSpc>
              <a:defRPr sz="900">
                <a:solidFill>
                  <a:srgbClr val="A7A7A7"/>
                </a:solidFill>
                <a:latin typeface="Roboto"/>
                <a:ea typeface="Roboto"/>
                <a:cs typeface="Roboto"/>
                <a:sym typeface="Roboto"/>
              </a:defRPr>
            </a:pPr>
            <a:r>
              <a:rPr sz="900"/>
              <a:t>Uma vez que as opiniões pessoais dos analistas de investimentos e demais representantes da XPI podem ser divergentes entre si, a XPI pode ter publicado ou poderá vir a publicar outros relatórios que não apresentem uniformidade e/ou cheguem a diferentes conclusões em relação às informações fornecidas neste material.</a:t>
            </a:r>
          </a:p>
          <a:p>
            <a:pPr>
              <a:lnSpc>
                <a:spcPct val="150000"/>
              </a:lnSpc>
              <a:defRPr sz="900">
                <a:solidFill>
                  <a:srgbClr val="A7A7A7"/>
                </a:solidFill>
                <a:latin typeface="Roboto"/>
                <a:ea typeface="Roboto"/>
                <a:cs typeface="Roboto"/>
                <a:sym typeface="Roboto"/>
              </a:defRPr>
            </a:pPr>
            <a:endParaRPr sz="900"/>
          </a:p>
          <a:p>
            <a:pPr>
              <a:lnSpc>
                <a:spcPct val="150000"/>
              </a:lnSpc>
              <a:defRPr sz="900">
                <a:solidFill>
                  <a:srgbClr val="A7A7A7"/>
                </a:solidFill>
                <a:latin typeface="Roboto"/>
                <a:ea typeface="Roboto"/>
                <a:cs typeface="Roboto"/>
                <a:sym typeface="Roboto"/>
              </a:defRPr>
            </a:pPr>
            <a:r>
              <a:rPr sz="900"/>
              <a:t>Os instrumentos financeiros discutidos neste material podem não ser adequados para todos os investidores ou emissores. Este material não leva em consideração os objetivos de investimento, situação financeira ou necessidades específicas de qualquer investidor ou emissor. Os investidores devem obter orientação financeira independente, com base em suas características próprias, antes de tomar uma decisão de investimento baseada nas informações contidas neste material. Caso um instrumento financeiro seja expresso em uma moeda que não a do investidor, uma alteração nas taxas de câmbio pode impactar adversamente o preço, valor ou rentabilidade do instrumento financeiro e o leitor deste material assume quaisquer riscos de câmbio. Os desempenhos anteriores não são necessariamente indicativos de resultados futuros, e nenhuma declaração ou garantia, de forma expressa ou implícita, é feita neste material em relação a desempenhos futuros. A XPI se exime de qualquer responsabilidade por quaisquer prejuízos, diretos ou indiretos, que venham a decorrer da utilização deste material ou seu conteúdo.  Para maiores informações, consulte o site da Corretora: http://www.xpi.com.br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 name="Shape 1348"/>
          <p:cNvSpPr/>
          <p:nvPr/>
        </p:nvSpPr>
        <p:spPr>
          <a:xfrm>
            <a:off x="-289777" y="-8643"/>
            <a:ext cx="9723554" cy="6875286"/>
          </a:xfrm>
          <a:prstGeom prst="rect">
            <a:avLst/>
          </a:prstGeom>
          <a:blipFill>
            <a:blip r:embed="rId2"/>
            <a:stretch>
              <a:fillRect/>
            </a:stretch>
          </a:blipFill>
          <a:ln w="12700">
            <a:miter lim="400000"/>
          </a:ln>
        </p:spPr>
        <p:txBody>
          <a:bodyPr lIns="45718" tIns="45718" rIns="45718" bIns="45718"/>
          <a:lstStyle/>
          <a:p>
            <a:pPr defTabSz="829875">
              <a:defRPr sz="1600"/>
            </a:pPr>
            <a:endParaRPr sz="1600"/>
          </a:p>
        </p:txBody>
      </p:sp>
      <p:sp>
        <p:nvSpPr>
          <p:cNvPr id="1349" name="Shape 1349"/>
          <p:cNvSpPr/>
          <p:nvPr/>
        </p:nvSpPr>
        <p:spPr>
          <a:xfrm>
            <a:off x="4457607" y="3873500"/>
            <a:ext cx="228789" cy="0"/>
          </a:xfrm>
          <a:prstGeom prst="line">
            <a:avLst/>
          </a:prstGeom>
          <a:ln w="25400">
            <a:solidFill>
              <a:srgbClr val="C1B69A"/>
            </a:solidFill>
          </a:ln>
        </p:spPr>
        <p:txBody>
          <a:bodyPr lIns="45718" tIns="45718" rIns="45718" bIns="45718"/>
          <a:lstStyle/>
          <a:p>
            <a:endParaRPr/>
          </a:p>
        </p:txBody>
      </p:sp>
      <p:grpSp>
        <p:nvGrpSpPr>
          <p:cNvPr id="1352" name="Group 1352"/>
          <p:cNvGrpSpPr/>
          <p:nvPr/>
        </p:nvGrpSpPr>
        <p:grpSpPr>
          <a:xfrm>
            <a:off x="3214009" y="2922230"/>
            <a:ext cx="2771368" cy="830488"/>
            <a:chOff x="0" y="0"/>
            <a:chExt cx="2771366" cy="830487"/>
          </a:xfrm>
        </p:grpSpPr>
        <p:sp>
          <p:nvSpPr>
            <p:cNvPr id="1350" name="Shape 1350"/>
            <p:cNvSpPr/>
            <p:nvPr/>
          </p:nvSpPr>
          <p:spPr>
            <a:xfrm>
              <a:off x="-1" y="35719"/>
              <a:ext cx="2706448" cy="759198"/>
            </a:xfrm>
            <a:prstGeom prst="rect">
              <a:avLst/>
            </a:prstGeom>
            <a:solidFill>
              <a:srgbClr val="FFFFFF"/>
            </a:solidFill>
            <a:ln w="12700" cap="flat">
              <a:noFill/>
              <a:miter lim="400000"/>
            </a:ln>
            <a:effectLst/>
          </p:spPr>
          <p:txBody>
            <a:bodyPr wrap="square" lIns="45718" tIns="45718" rIns="45718" bIns="45718" numCol="1" anchor="ctr">
              <a:noAutofit/>
            </a:bodyPr>
            <a:lstStyle/>
            <a:p>
              <a:endParaRPr/>
            </a:p>
          </p:txBody>
        </p:sp>
        <p:pic>
          <p:nvPicPr>
            <p:cNvPr id="1351" name="image2.png"/>
            <p:cNvPicPr>
              <a:picLocks noChangeAspect="1"/>
            </p:cNvPicPr>
            <p:nvPr/>
          </p:nvPicPr>
          <p:blipFill>
            <a:blip r:embed="rId3">
              <a:extLst/>
            </a:blip>
            <a:srcRect l="1130"/>
            <a:stretch>
              <a:fillRect/>
            </a:stretch>
          </p:blipFill>
          <p:spPr>
            <a:xfrm>
              <a:off x="125617" y="0"/>
              <a:ext cx="2645749" cy="830488"/>
            </a:xfrm>
            <a:prstGeom prst="rect">
              <a:avLst/>
            </a:prstGeom>
            <a:ln w="12700" cap="flat">
              <a:noFill/>
              <a:miter lim="400000"/>
            </a:ln>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nvSpPr>
        <p:spPr>
          <a:xfrm>
            <a:off x="750496" y="177088"/>
            <a:ext cx="3470001"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r>
              <a:rPr dirty="0" err="1"/>
              <a:t>Evolução</a:t>
            </a:r>
            <a:r>
              <a:rPr dirty="0"/>
              <a:t> do </a:t>
            </a:r>
            <a:r>
              <a:rPr dirty="0" err="1"/>
              <a:t>grupo</a:t>
            </a:r>
            <a:endParaRPr dirty="0"/>
          </a:p>
        </p:txBody>
      </p:sp>
      <p:pic>
        <p:nvPicPr>
          <p:cNvPr id="175" name="image4.jpeg"/>
          <p:cNvPicPr>
            <a:picLocks noChangeAspect="1"/>
          </p:cNvPicPr>
          <p:nvPr/>
        </p:nvPicPr>
        <p:blipFill>
          <a:blip r:embed="rId2">
            <a:extLst/>
          </a:blip>
          <a:stretch>
            <a:fillRect/>
          </a:stretch>
        </p:blipFill>
        <p:spPr>
          <a:xfrm>
            <a:off x="5305954" y="2350263"/>
            <a:ext cx="507125" cy="338083"/>
          </a:xfrm>
          <a:prstGeom prst="rect">
            <a:avLst/>
          </a:prstGeom>
          <a:ln w="12700">
            <a:miter lim="400000"/>
          </a:ln>
        </p:spPr>
      </p:pic>
      <p:sp>
        <p:nvSpPr>
          <p:cNvPr id="176" name="Shape 176"/>
          <p:cNvSpPr/>
          <p:nvPr/>
        </p:nvSpPr>
        <p:spPr>
          <a:xfrm>
            <a:off x="5293497" y="3532096"/>
            <a:ext cx="1483455" cy="177760"/>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177" name="Shape 177"/>
          <p:cNvSpPr/>
          <p:nvPr/>
        </p:nvSpPr>
        <p:spPr>
          <a:xfrm>
            <a:off x="5293497" y="3532096"/>
            <a:ext cx="1033029" cy="3139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Aquisição do portal de notícias InfoMoney.</a:t>
            </a:r>
          </a:p>
        </p:txBody>
      </p:sp>
      <p:sp>
        <p:nvSpPr>
          <p:cNvPr id="178" name="Shape 178"/>
          <p:cNvSpPr/>
          <p:nvPr/>
        </p:nvSpPr>
        <p:spPr>
          <a:xfrm>
            <a:off x="6761677" y="1507649"/>
            <a:ext cx="1157004" cy="5355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InfoMoney anuncia parceria com a Bloomberg, líder mundial em informações financeiras.</a:t>
            </a:r>
          </a:p>
        </p:txBody>
      </p:sp>
      <p:sp>
        <p:nvSpPr>
          <p:cNvPr id="179" name="Shape 179"/>
          <p:cNvSpPr/>
          <p:nvPr/>
        </p:nvSpPr>
        <p:spPr>
          <a:xfrm>
            <a:off x="244179" y="5989063"/>
            <a:ext cx="314675"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2001</a:t>
            </a:r>
          </a:p>
        </p:txBody>
      </p:sp>
      <p:grpSp>
        <p:nvGrpSpPr>
          <p:cNvPr id="195" name="Group 195"/>
          <p:cNvGrpSpPr/>
          <p:nvPr/>
        </p:nvGrpSpPr>
        <p:grpSpPr>
          <a:xfrm>
            <a:off x="300735" y="5992250"/>
            <a:ext cx="7378822" cy="1"/>
            <a:chOff x="0" y="0"/>
            <a:chExt cx="7378821" cy="0"/>
          </a:xfrm>
        </p:grpSpPr>
        <p:sp>
          <p:nvSpPr>
            <p:cNvPr id="180" name="Shape 180"/>
            <p:cNvSpPr/>
            <p:nvPr/>
          </p:nvSpPr>
          <p:spPr>
            <a:xfrm>
              <a:off x="0" y="0"/>
              <a:ext cx="446817"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81" name="Shape 181"/>
            <p:cNvSpPr/>
            <p:nvPr/>
          </p:nvSpPr>
          <p:spPr>
            <a:xfrm>
              <a:off x="495207" y="0"/>
              <a:ext cx="446818"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82" name="Shape 182"/>
            <p:cNvSpPr/>
            <p:nvPr/>
          </p:nvSpPr>
          <p:spPr>
            <a:xfrm>
              <a:off x="990414" y="0"/>
              <a:ext cx="446819"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83" name="Shape 183"/>
            <p:cNvSpPr/>
            <p:nvPr/>
          </p:nvSpPr>
          <p:spPr>
            <a:xfrm>
              <a:off x="1485622" y="0"/>
              <a:ext cx="446818"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84" name="Shape 184"/>
            <p:cNvSpPr/>
            <p:nvPr/>
          </p:nvSpPr>
          <p:spPr>
            <a:xfrm>
              <a:off x="1980829" y="0"/>
              <a:ext cx="446819"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85" name="Shape 185"/>
            <p:cNvSpPr/>
            <p:nvPr/>
          </p:nvSpPr>
          <p:spPr>
            <a:xfrm>
              <a:off x="2476037" y="0"/>
              <a:ext cx="446818"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86" name="Shape 186"/>
            <p:cNvSpPr/>
            <p:nvPr/>
          </p:nvSpPr>
          <p:spPr>
            <a:xfrm>
              <a:off x="2971244" y="0"/>
              <a:ext cx="446819"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87" name="Shape 187"/>
            <p:cNvSpPr/>
            <p:nvPr/>
          </p:nvSpPr>
          <p:spPr>
            <a:xfrm>
              <a:off x="3466452" y="0"/>
              <a:ext cx="446819"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88" name="Shape 188"/>
            <p:cNvSpPr/>
            <p:nvPr/>
          </p:nvSpPr>
          <p:spPr>
            <a:xfrm>
              <a:off x="3961661" y="0"/>
              <a:ext cx="446819"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89" name="Shape 189"/>
            <p:cNvSpPr/>
            <p:nvPr/>
          </p:nvSpPr>
          <p:spPr>
            <a:xfrm>
              <a:off x="4456868" y="0"/>
              <a:ext cx="446819"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90" name="Shape 190"/>
            <p:cNvSpPr/>
            <p:nvPr/>
          </p:nvSpPr>
          <p:spPr>
            <a:xfrm>
              <a:off x="4952076" y="0"/>
              <a:ext cx="446818"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91" name="Shape 191"/>
            <p:cNvSpPr/>
            <p:nvPr/>
          </p:nvSpPr>
          <p:spPr>
            <a:xfrm>
              <a:off x="5447283" y="0"/>
              <a:ext cx="446818"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92" name="Shape 192"/>
            <p:cNvSpPr/>
            <p:nvPr/>
          </p:nvSpPr>
          <p:spPr>
            <a:xfrm>
              <a:off x="5941588" y="0"/>
              <a:ext cx="446819"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93" name="Shape 193"/>
            <p:cNvSpPr/>
            <p:nvPr/>
          </p:nvSpPr>
          <p:spPr>
            <a:xfrm>
              <a:off x="6436795" y="0"/>
              <a:ext cx="446819"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sp>
          <p:nvSpPr>
            <p:cNvPr id="194" name="Shape 194"/>
            <p:cNvSpPr/>
            <p:nvPr/>
          </p:nvSpPr>
          <p:spPr>
            <a:xfrm>
              <a:off x="6932003" y="0"/>
              <a:ext cx="446819" cy="0"/>
            </a:xfrm>
            <a:prstGeom prst="line">
              <a:avLst/>
            </a:prstGeom>
            <a:noFill/>
            <a:ln w="25400" cap="flat">
              <a:solidFill>
                <a:srgbClr val="BBBDBF"/>
              </a:solidFill>
              <a:prstDash val="solid"/>
              <a:round/>
            </a:ln>
            <a:effectLst/>
          </p:spPr>
          <p:txBody>
            <a:bodyPr wrap="square" lIns="45718" tIns="45718" rIns="45718" bIns="45718" numCol="1" anchor="t">
              <a:noAutofit/>
            </a:bodyPr>
            <a:lstStyle/>
            <a:p>
              <a:endParaRPr/>
            </a:p>
          </p:txBody>
        </p:sp>
      </p:grpSp>
      <p:sp>
        <p:nvSpPr>
          <p:cNvPr id="196" name="Shape 196"/>
          <p:cNvSpPr/>
          <p:nvPr/>
        </p:nvSpPr>
        <p:spPr>
          <a:xfrm flipV="1">
            <a:off x="300738" y="2158988"/>
            <a:ext cx="3" cy="3833265"/>
          </a:xfrm>
          <a:prstGeom prst="line">
            <a:avLst/>
          </a:prstGeom>
          <a:ln w="6350">
            <a:solidFill>
              <a:srgbClr val="BBBDBF"/>
            </a:solidFill>
          </a:ln>
        </p:spPr>
        <p:txBody>
          <a:bodyPr lIns="45718" tIns="45718" rIns="45718" bIns="45718"/>
          <a:lstStyle/>
          <a:p>
            <a:endParaRPr/>
          </a:p>
        </p:txBody>
      </p:sp>
      <p:sp>
        <p:nvSpPr>
          <p:cNvPr id="197" name="Shape 197"/>
          <p:cNvSpPr/>
          <p:nvPr/>
        </p:nvSpPr>
        <p:spPr>
          <a:xfrm flipV="1">
            <a:off x="799074" y="3354653"/>
            <a:ext cx="3" cy="2637601"/>
          </a:xfrm>
          <a:prstGeom prst="line">
            <a:avLst/>
          </a:prstGeom>
          <a:ln w="6350">
            <a:solidFill>
              <a:srgbClr val="BBBDBF"/>
            </a:solidFill>
          </a:ln>
        </p:spPr>
        <p:txBody>
          <a:bodyPr lIns="45718" tIns="45718" rIns="45718" bIns="45718"/>
          <a:lstStyle/>
          <a:p>
            <a:endParaRPr/>
          </a:p>
        </p:txBody>
      </p:sp>
      <p:sp>
        <p:nvSpPr>
          <p:cNvPr id="198" name="Shape 198"/>
          <p:cNvSpPr/>
          <p:nvPr/>
        </p:nvSpPr>
        <p:spPr>
          <a:xfrm flipV="1">
            <a:off x="1294282" y="4460678"/>
            <a:ext cx="3" cy="1531574"/>
          </a:xfrm>
          <a:prstGeom prst="line">
            <a:avLst/>
          </a:prstGeom>
          <a:ln w="6350">
            <a:solidFill>
              <a:srgbClr val="BBBDBF"/>
            </a:solidFill>
          </a:ln>
        </p:spPr>
        <p:txBody>
          <a:bodyPr lIns="45718" tIns="45718" rIns="45718" bIns="45718"/>
          <a:lstStyle/>
          <a:p>
            <a:endParaRPr/>
          </a:p>
        </p:txBody>
      </p:sp>
      <p:sp>
        <p:nvSpPr>
          <p:cNvPr id="199" name="Shape 199"/>
          <p:cNvSpPr/>
          <p:nvPr/>
        </p:nvSpPr>
        <p:spPr>
          <a:xfrm flipV="1">
            <a:off x="3275110" y="3000912"/>
            <a:ext cx="4" cy="2991338"/>
          </a:xfrm>
          <a:prstGeom prst="line">
            <a:avLst/>
          </a:prstGeom>
          <a:ln w="6350">
            <a:solidFill>
              <a:srgbClr val="BBBDBF"/>
            </a:solidFill>
          </a:ln>
        </p:spPr>
        <p:txBody>
          <a:bodyPr lIns="45718" tIns="45718" rIns="45718" bIns="45718"/>
          <a:lstStyle/>
          <a:p>
            <a:endParaRPr/>
          </a:p>
        </p:txBody>
      </p:sp>
      <p:sp>
        <p:nvSpPr>
          <p:cNvPr id="200" name="Shape 200"/>
          <p:cNvSpPr/>
          <p:nvPr/>
        </p:nvSpPr>
        <p:spPr>
          <a:xfrm flipV="1">
            <a:off x="4265528" y="1138081"/>
            <a:ext cx="3" cy="4854170"/>
          </a:xfrm>
          <a:prstGeom prst="line">
            <a:avLst/>
          </a:prstGeom>
          <a:ln w="6350">
            <a:solidFill>
              <a:srgbClr val="BBBDBF"/>
            </a:solidFill>
          </a:ln>
        </p:spPr>
        <p:txBody>
          <a:bodyPr lIns="45718" tIns="45718" rIns="45718" bIns="45718"/>
          <a:lstStyle/>
          <a:p>
            <a:endParaRPr/>
          </a:p>
        </p:txBody>
      </p:sp>
      <p:sp>
        <p:nvSpPr>
          <p:cNvPr id="201" name="Shape 201"/>
          <p:cNvSpPr/>
          <p:nvPr/>
        </p:nvSpPr>
        <p:spPr>
          <a:xfrm flipV="1">
            <a:off x="4760735" y="4460678"/>
            <a:ext cx="3" cy="1531574"/>
          </a:xfrm>
          <a:prstGeom prst="line">
            <a:avLst/>
          </a:prstGeom>
          <a:ln w="6350">
            <a:solidFill>
              <a:srgbClr val="BBBDBF"/>
            </a:solidFill>
          </a:ln>
        </p:spPr>
        <p:txBody>
          <a:bodyPr lIns="45718" tIns="45718" rIns="45718" bIns="45718"/>
          <a:lstStyle/>
          <a:p>
            <a:endParaRPr/>
          </a:p>
        </p:txBody>
      </p:sp>
      <p:sp>
        <p:nvSpPr>
          <p:cNvPr id="202" name="Shape 202"/>
          <p:cNvSpPr/>
          <p:nvPr/>
        </p:nvSpPr>
        <p:spPr>
          <a:xfrm flipV="1">
            <a:off x="5255940" y="2391702"/>
            <a:ext cx="2" cy="3600551"/>
          </a:xfrm>
          <a:prstGeom prst="line">
            <a:avLst/>
          </a:prstGeom>
          <a:ln w="6350">
            <a:solidFill>
              <a:srgbClr val="BBBDBF"/>
            </a:solidFill>
          </a:ln>
        </p:spPr>
        <p:txBody>
          <a:bodyPr lIns="45718" tIns="45718" rIns="45718" bIns="45718"/>
          <a:lstStyle/>
          <a:p>
            <a:endParaRPr/>
          </a:p>
        </p:txBody>
      </p:sp>
      <p:sp>
        <p:nvSpPr>
          <p:cNvPr id="203" name="Shape 203"/>
          <p:cNvSpPr/>
          <p:nvPr/>
        </p:nvSpPr>
        <p:spPr>
          <a:xfrm flipV="1">
            <a:off x="5751149" y="4460678"/>
            <a:ext cx="3" cy="1531574"/>
          </a:xfrm>
          <a:prstGeom prst="line">
            <a:avLst/>
          </a:prstGeom>
          <a:ln w="6350">
            <a:solidFill>
              <a:srgbClr val="BBBDBF"/>
            </a:solidFill>
          </a:ln>
        </p:spPr>
        <p:txBody>
          <a:bodyPr lIns="45718" tIns="45718" rIns="45718" bIns="45718"/>
          <a:lstStyle/>
          <a:p>
            <a:endParaRPr/>
          </a:p>
        </p:txBody>
      </p:sp>
      <p:sp>
        <p:nvSpPr>
          <p:cNvPr id="204" name="Shape 204"/>
          <p:cNvSpPr/>
          <p:nvPr/>
        </p:nvSpPr>
        <p:spPr>
          <a:xfrm flipV="1">
            <a:off x="6740659" y="1251245"/>
            <a:ext cx="4" cy="4741006"/>
          </a:xfrm>
          <a:prstGeom prst="line">
            <a:avLst/>
          </a:prstGeom>
          <a:ln w="6350">
            <a:solidFill>
              <a:srgbClr val="BBBDBF"/>
            </a:solidFill>
          </a:ln>
        </p:spPr>
        <p:txBody>
          <a:bodyPr lIns="45718" tIns="45718" rIns="45718" bIns="45718"/>
          <a:lstStyle/>
          <a:p>
            <a:endParaRPr/>
          </a:p>
        </p:txBody>
      </p:sp>
      <p:sp>
        <p:nvSpPr>
          <p:cNvPr id="205" name="Shape 205"/>
          <p:cNvSpPr/>
          <p:nvPr/>
        </p:nvSpPr>
        <p:spPr>
          <a:xfrm flipV="1">
            <a:off x="7676424" y="4460678"/>
            <a:ext cx="3" cy="1531574"/>
          </a:xfrm>
          <a:prstGeom prst="line">
            <a:avLst/>
          </a:prstGeom>
          <a:ln w="6350">
            <a:solidFill>
              <a:srgbClr val="BBBDBF"/>
            </a:solidFill>
          </a:ln>
        </p:spPr>
        <p:txBody>
          <a:bodyPr lIns="45718" tIns="45718" rIns="45718" bIns="45718"/>
          <a:lstStyle/>
          <a:p>
            <a:endParaRPr/>
          </a:p>
        </p:txBody>
      </p:sp>
      <p:sp>
        <p:nvSpPr>
          <p:cNvPr id="206" name="Shape 206"/>
          <p:cNvSpPr/>
          <p:nvPr/>
        </p:nvSpPr>
        <p:spPr>
          <a:xfrm>
            <a:off x="744902"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2002</a:t>
            </a:r>
          </a:p>
        </p:txBody>
      </p:sp>
      <p:sp>
        <p:nvSpPr>
          <p:cNvPr id="207" name="Shape 207"/>
          <p:cNvSpPr/>
          <p:nvPr/>
        </p:nvSpPr>
        <p:spPr>
          <a:xfrm>
            <a:off x="1245630" y="5989063"/>
            <a:ext cx="314675"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2003</a:t>
            </a:r>
          </a:p>
        </p:txBody>
      </p:sp>
      <p:sp>
        <p:nvSpPr>
          <p:cNvPr id="208" name="Shape 208"/>
          <p:cNvSpPr/>
          <p:nvPr/>
        </p:nvSpPr>
        <p:spPr>
          <a:xfrm>
            <a:off x="1746355"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2004</a:t>
            </a:r>
          </a:p>
        </p:txBody>
      </p:sp>
      <p:sp>
        <p:nvSpPr>
          <p:cNvPr id="209" name="Shape 209"/>
          <p:cNvSpPr/>
          <p:nvPr/>
        </p:nvSpPr>
        <p:spPr>
          <a:xfrm>
            <a:off x="2247083" y="5989063"/>
            <a:ext cx="314673"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2005</a:t>
            </a:r>
          </a:p>
        </p:txBody>
      </p:sp>
      <p:sp>
        <p:nvSpPr>
          <p:cNvPr id="210" name="Shape 210"/>
          <p:cNvSpPr/>
          <p:nvPr/>
        </p:nvSpPr>
        <p:spPr>
          <a:xfrm>
            <a:off x="2747804"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2006</a:t>
            </a:r>
          </a:p>
        </p:txBody>
      </p:sp>
      <p:sp>
        <p:nvSpPr>
          <p:cNvPr id="211" name="Shape 211"/>
          <p:cNvSpPr/>
          <p:nvPr/>
        </p:nvSpPr>
        <p:spPr>
          <a:xfrm>
            <a:off x="3248530"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2007</a:t>
            </a:r>
          </a:p>
        </p:txBody>
      </p:sp>
      <p:sp>
        <p:nvSpPr>
          <p:cNvPr id="212" name="Shape 212"/>
          <p:cNvSpPr/>
          <p:nvPr/>
        </p:nvSpPr>
        <p:spPr>
          <a:xfrm>
            <a:off x="3749256"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2008</a:t>
            </a:r>
          </a:p>
        </p:txBody>
      </p:sp>
      <p:sp>
        <p:nvSpPr>
          <p:cNvPr id="213" name="Shape 213"/>
          <p:cNvSpPr/>
          <p:nvPr/>
        </p:nvSpPr>
        <p:spPr>
          <a:xfrm>
            <a:off x="4220495"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2009</a:t>
            </a:r>
          </a:p>
        </p:txBody>
      </p:sp>
      <p:sp>
        <p:nvSpPr>
          <p:cNvPr id="214" name="Shape 214"/>
          <p:cNvSpPr/>
          <p:nvPr/>
        </p:nvSpPr>
        <p:spPr>
          <a:xfrm>
            <a:off x="4721221"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2010</a:t>
            </a:r>
          </a:p>
        </p:txBody>
      </p:sp>
      <p:sp>
        <p:nvSpPr>
          <p:cNvPr id="215" name="Shape 215"/>
          <p:cNvSpPr/>
          <p:nvPr/>
        </p:nvSpPr>
        <p:spPr>
          <a:xfrm>
            <a:off x="5221949" y="5989063"/>
            <a:ext cx="314673"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2011</a:t>
            </a:r>
          </a:p>
        </p:txBody>
      </p:sp>
      <p:sp>
        <p:nvSpPr>
          <p:cNvPr id="216" name="Shape 216"/>
          <p:cNvSpPr/>
          <p:nvPr/>
        </p:nvSpPr>
        <p:spPr>
          <a:xfrm>
            <a:off x="5710154"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2012</a:t>
            </a:r>
          </a:p>
        </p:txBody>
      </p:sp>
      <p:sp>
        <p:nvSpPr>
          <p:cNvPr id="217" name="Shape 217"/>
          <p:cNvSpPr/>
          <p:nvPr/>
        </p:nvSpPr>
        <p:spPr>
          <a:xfrm>
            <a:off x="6198360"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2013</a:t>
            </a:r>
          </a:p>
        </p:txBody>
      </p:sp>
      <p:sp>
        <p:nvSpPr>
          <p:cNvPr id="218" name="Shape 218"/>
          <p:cNvSpPr/>
          <p:nvPr/>
        </p:nvSpPr>
        <p:spPr>
          <a:xfrm>
            <a:off x="6699087"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2014</a:t>
            </a:r>
          </a:p>
        </p:txBody>
      </p:sp>
      <p:sp>
        <p:nvSpPr>
          <p:cNvPr id="219" name="Shape 219"/>
          <p:cNvSpPr/>
          <p:nvPr/>
        </p:nvSpPr>
        <p:spPr>
          <a:xfrm>
            <a:off x="7182842"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2015</a:t>
            </a:r>
          </a:p>
        </p:txBody>
      </p:sp>
      <p:sp>
        <p:nvSpPr>
          <p:cNvPr id="220" name="Shape 220"/>
          <p:cNvSpPr/>
          <p:nvPr/>
        </p:nvSpPr>
        <p:spPr>
          <a:xfrm>
            <a:off x="344522" y="2472509"/>
            <a:ext cx="896159" cy="5355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Fundação do Grupo XP em Porto Alegre RS, com o lançamento da XP Investimentos.</a:t>
            </a:r>
          </a:p>
        </p:txBody>
      </p:sp>
      <p:sp>
        <p:nvSpPr>
          <p:cNvPr id="221" name="Shape 221"/>
          <p:cNvSpPr/>
          <p:nvPr/>
        </p:nvSpPr>
        <p:spPr>
          <a:xfrm>
            <a:off x="817189" y="3638596"/>
            <a:ext cx="896159" cy="3139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829875">
              <a:lnSpc>
                <a:spcPct val="120000"/>
              </a:lnSpc>
              <a:spcBef>
                <a:spcPts val="500"/>
              </a:spcBef>
              <a:defRPr sz="600" spc="-2">
                <a:solidFill>
                  <a:srgbClr val="6D6E71"/>
                </a:solidFill>
                <a:latin typeface="Roboto"/>
                <a:ea typeface="Roboto"/>
                <a:cs typeface="Roboto"/>
                <a:sym typeface="Roboto"/>
              </a:defRPr>
            </a:pPr>
            <a:r>
              <a:rPr sz="600"/>
              <a:t>Lançamento</a:t>
            </a:r>
            <a:br>
              <a:rPr sz="600"/>
            </a:br>
            <a:r>
              <a:rPr sz="600"/>
              <a:t>da XP Educação.</a:t>
            </a:r>
          </a:p>
        </p:txBody>
      </p:sp>
      <p:pic>
        <p:nvPicPr>
          <p:cNvPr id="222" name="image5.png"/>
          <p:cNvPicPr>
            <a:picLocks noChangeAspect="1"/>
          </p:cNvPicPr>
          <p:nvPr/>
        </p:nvPicPr>
        <p:blipFill>
          <a:blip r:embed="rId3">
            <a:extLst/>
          </a:blip>
          <a:stretch>
            <a:fillRect/>
          </a:stretch>
        </p:blipFill>
        <p:spPr>
          <a:xfrm>
            <a:off x="878367" y="3445340"/>
            <a:ext cx="698690" cy="187775"/>
          </a:xfrm>
          <a:prstGeom prst="rect">
            <a:avLst/>
          </a:prstGeom>
          <a:ln w="12700">
            <a:miter lim="400000"/>
          </a:ln>
        </p:spPr>
      </p:pic>
      <p:sp>
        <p:nvSpPr>
          <p:cNvPr id="223" name="Shape 223"/>
          <p:cNvSpPr/>
          <p:nvPr/>
        </p:nvSpPr>
        <p:spPr>
          <a:xfrm>
            <a:off x="1311439" y="4476148"/>
            <a:ext cx="1343343" cy="4247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Lançamento do primeiro escritório afiliado da  XP Investimentos em Nova Hamburgo - RS.</a:t>
            </a:r>
          </a:p>
        </p:txBody>
      </p:sp>
      <p:sp>
        <p:nvSpPr>
          <p:cNvPr id="224" name="Shape 224"/>
          <p:cNvSpPr/>
          <p:nvPr/>
        </p:nvSpPr>
        <p:spPr>
          <a:xfrm>
            <a:off x="1311437" y="4959143"/>
            <a:ext cx="1184506" cy="3139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Criação do Clube de Investimentos XP Investidor.</a:t>
            </a:r>
          </a:p>
        </p:txBody>
      </p:sp>
      <p:sp>
        <p:nvSpPr>
          <p:cNvPr id="225" name="Shape 225"/>
          <p:cNvSpPr/>
          <p:nvPr/>
        </p:nvSpPr>
        <p:spPr>
          <a:xfrm>
            <a:off x="2826136" y="2184588"/>
            <a:ext cx="935687" cy="2031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Início da gestora</a:t>
            </a:r>
          </a:p>
        </p:txBody>
      </p:sp>
      <p:sp>
        <p:nvSpPr>
          <p:cNvPr id="226" name="Shape 226"/>
          <p:cNvSpPr/>
          <p:nvPr/>
        </p:nvSpPr>
        <p:spPr>
          <a:xfrm flipV="1">
            <a:off x="2789292" y="1843694"/>
            <a:ext cx="3" cy="4148556"/>
          </a:xfrm>
          <a:prstGeom prst="line">
            <a:avLst/>
          </a:prstGeom>
          <a:ln w="6350">
            <a:solidFill>
              <a:srgbClr val="BBBDBF"/>
            </a:solidFill>
          </a:ln>
        </p:spPr>
        <p:txBody>
          <a:bodyPr lIns="45718" tIns="45718" rIns="45718" bIns="45718"/>
          <a:lstStyle/>
          <a:p>
            <a:endParaRPr/>
          </a:p>
        </p:txBody>
      </p:sp>
      <p:sp>
        <p:nvSpPr>
          <p:cNvPr id="227" name="Shape 227"/>
          <p:cNvSpPr/>
          <p:nvPr/>
        </p:nvSpPr>
        <p:spPr>
          <a:xfrm>
            <a:off x="3276786" y="3037726"/>
            <a:ext cx="896156" cy="4247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Aquisição da  Manchester CTVM e AmericaInvest CCTVM.</a:t>
            </a:r>
          </a:p>
        </p:txBody>
      </p:sp>
      <p:sp>
        <p:nvSpPr>
          <p:cNvPr id="228" name="Shape 228"/>
          <p:cNvSpPr/>
          <p:nvPr/>
        </p:nvSpPr>
        <p:spPr>
          <a:xfrm>
            <a:off x="3276786" y="3531968"/>
            <a:ext cx="896156" cy="4247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XP Investimentos passa a atuar como corretora.</a:t>
            </a:r>
          </a:p>
        </p:txBody>
      </p:sp>
      <p:sp>
        <p:nvSpPr>
          <p:cNvPr id="229" name="Shape 229"/>
          <p:cNvSpPr/>
          <p:nvPr/>
        </p:nvSpPr>
        <p:spPr>
          <a:xfrm>
            <a:off x="3781542" y="4399338"/>
            <a:ext cx="731988" cy="774900"/>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30" name="Shape 230"/>
          <p:cNvSpPr/>
          <p:nvPr/>
        </p:nvSpPr>
        <p:spPr>
          <a:xfrm>
            <a:off x="3781542" y="4498730"/>
            <a:ext cx="774808" cy="5355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rPr dirty="0"/>
              <a:t>A XP Investimentos </a:t>
            </a:r>
            <a:r>
              <a:rPr dirty="0" err="1"/>
              <a:t>alcança</a:t>
            </a:r>
            <a:r>
              <a:rPr dirty="0"/>
              <a:t> o 1º </a:t>
            </a:r>
            <a:r>
              <a:rPr dirty="0" err="1"/>
              <a:t>lugar</a:t>
            </a:r>
            <a:r>
              <a:rPr dirty="0"/>
              <a:t> no ranking da  </a:t>
            </a:r>
            <a:r>
              <a:rPr dirty="0" err="1"/>
              <a:t>BM&amp;FBovespa</a:t>
            </a:r>
            <a:r>
              <a:rPr dirty="0"/>
              <a:t>.</a:t>
            </a:r>
          </a:p>
        </p:txBody>
      </p:sp>
      <p:sp>
        <p:nvSpPr>
          <p:cNvPr id="231" name="Shape 231"/>
          <p:cNvSpPr/>
          <p:nvPr/>
        </p:nvSpPr>
        <p:spPr>
          <a:xfrm flipV="1">
            <a:off x="3770319" y="4165084"/>
            <a:ext cx="3" cy="1827168"/>
          </a:xfrm>
          <a:prstGeom prst="line">
            <a:avLst/>
          </a:prstGeom>
          <a:ln w="6350">
            <a:solidFill>
              <a:srgbClr val="BBBDBF"/>
            </a:solidFill>
          </a:ln>
        </p:spPr>
        <p:txBody>
          <a:bodyPr lIns="45718" tIns="45718" rIns="45718" bIns="45718"/>
          <a:lstStyle/>
          <a:p>
            <a:endParaRPr/>
          </a:p>
        </p:txBody>
      </p:sp>
      <p:sp>
        <p:nvSpPr>
          <p:cNvPr id="232" name="Shape 232"/>
          <p:cNvSpPr/>
          <p:nvPr/>
        </p:nvSpPr>
        <p:spPr>
          <a:xfrm>
            <a:off x="4312653" y="1332392"/>
            <a:ext cx="939536" cy="598370"/>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33" name="Shape 233"/>
          <p:cNvSpPr/>
          <p:nvPr/>
        </p:nvSpPr>
        <p:spPr>
          <a:xfrm>
            <a:off x="4312653" y="1332394"/>
            <a:ext cx="1023586" cy="6463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A XP Investimentos alcança o 1º lugar no ranking de volume da BM&amp;FBovespa entre as corretoras independentes.</a:t>
            </a:r>
          </a:p>
        </p:txBody>
      </p:sp>
      <p:sp>
        <p:nvSpPr>
          <p:cNvPr id="234" name="Shape 234"/>
          <p:cNvSpPr/>
          <p:nvPr/>
        </p:nvSpPr>
        <p:spPr>
          <a:xfrm>
            <a:off x="4312653" y="2322116"/>
            <a:ext cx="942276" cy="282913"/>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35" name="Shape 235"/>
          <p:cNvSpPr/>
          <p:nvPr/>
        </p:nvSpPr>
        <p:spPr>
          <a:xfrm>
            <a:off x="4312655" y="2322114"/>
            <a:ext cx="858125" cy="3139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Nasce a XP Corretora de Seguros</a:t>
            </a:r>
          </a:p>
        </p:txBody>
      </p:sp>
      <p:sp>
        <p:nvSpPr>
          <p:cNvPr id="236" name="Shape 236"/>
          <p:cNvSpPr/>
          <p:nvPr/>
        </p:nvSpPr>
        <p:spPr>
          <a:xfrm>
            <a:off x="4312655" y="2975135"/>
            <a:ext cx="896159" cy="598370"/>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37" name="Shape 237"/>
          <p:cNvSpPr/>
          <p:nvPr/>
        </p:nvSpPr>
        <p:spPr>
          <a:xfrm>
            <a:off x="4312655" y="2975137"/>
            <a:ext cx="896159" cy="6463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A XP Investimentos recebe o prêmio ‘Empresas mais Inovadoras do Brasil’ pela Época Negócios.</a:t>
            </a:r>
          </a:p>
        </p:txBody>
      </p:sp>
      <p:sp>
        <p:nvSpPr>
          <p:cNvPr id="238" name="Shape 238"/>
          <p:cNvSpPr/>
          <p:nvPr/>
        </p:nvSpPr>
        <p:spPr>
          <a:xfrm>
            <a:off x="4842777" y="4492828"/>
            <a:ext cx="822854" cy="282913"/>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39" name="Shape 239"/>
          <p:cNvSpPr/>
          <p:nvPr/>
        </p:nvSpPr>
        <p:spPr>
          <a:xfrm>
            <a:off x="4769474" y="4492826"/>
            <a:ext cx="982539" cy="4247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Criação da área de Renda Fixa da XP Investimentos</a:t>
            </a:r>
          </a:p>
        </p:txBody>
      </p:sp>
      <p:sp>
        <p:nvSpPr>
          <p:cNvPr id="240" name="Shape 240"/>
          <p:cNvSpPr/>
          <p:nvPr/>
        </p:nvSpPr>
        <p:spPr>
          <a:xfrm>
            <a:off x="4769474" y="5162539"/>
            <a:ext cx="896159" cy="703522"/>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41" name="Shape 241"/>
          <p:cNvSpPr/>
          <p:nvPr/>
        </p:nvSpPr>
        <p:spPr>
          <a:xfrm>
            <a:off x="4769474" y="5162539"/>
            <a:ext cx="833045" cy="7571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Investimento primário de R$ 100 milhões do fundo de private equity Actis, por uma participação de 20% no Grupo XP.</a:t>
            </a:r>
          </a:p>
        </p:txBody>
      </p:sp>
      <p:sp>
        <p:nvSpPr>
          <p:cNvPr id="242" name="Shape 242"/>
          <p:cNvSpPr/>
          <p:nvPr/>
        </p:nvSpPr>
        <p:spPr>
          <a:xfrm>
            <a:off x="5293497" y="2570477"/>
            <a:ext cx="1184505" cy="177760"/>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43" name="Shape 243"/>
          <p:cNvSpPr/>
          <p:nvPr/>
        </p:nvSpPr>
        <p:spPr>
          <a:xfrm>
            <a:off x="5293497" y="2570477"/>
            <a:ext cx="1184505" cy="2031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Aquisição da Prime Corretora.</a:t>
            </a:r>
          </a:p>
        </p:txBody>
      </p:sp>
      <p:sp>
        <p:nvSpPr>
          <p:cNvPr id="244" name="Shape 244"/>
          <p:cNvSpPr/>
          <p:nvPr/>
        </p:nvSpPr>
        <p:spPr>
          <a:xfrm>
            <a:off x="5293497" y="3051107"/>
            <a:ext cx="1173029" cy="177761"/>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45" name="Shape 245"/>
          <p:cNvSpPr/>
          <p:nvPr/>
        </p:nvSpPr>
        <p:spPr>
          <a:xfrm>
            <a:off x="5293497" y="3051105"/>
            <a:ext cx="1173029" cy="2031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Aquisição da Senso Corretora.</a:t>
            </a:r>
          </a:p>
        </p:txBody>
      </p:sp>
      <p:sp>
        <p:nvSpPr>
          <p:cNvPr id="246" name="Shape 246"/>
          <p:cNvSpPr/>
          <p:nvPr/>
        </p:nvSpPr>
        <p:spPr>
          <a:xfrm>
            <a:off x="5293495" y="4114505"/>
            <a:ext cx="1226708" cy="177760"/>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47" name="Shape 247"/>
          <p:cNvSpPr/>
          <p:nvPr/>
        </p:nvSpPr>
        <p:spPr>
          <a:xfrm>
            <a:off x="5293495" y="4114505"/>
            <a:ext cx="1226708" cy="2031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Aquisição da Interfloat.</a:t>
            </a:r>
          </a:p>
        </p:txBody>
      </p:sp>
      <p:sp>
        <p:nvSpPr>
          <p:cNvPr id="248" name="Shape 248"/>
          <p:cNvSpPr/>
          <p:nvPr/>
        </p:nvSpPr>
        <p:spPr>
          <a:xfrm>
            <a:off x="5778536" y="4736924"/>
            <a:ext cx="770978" cy="808675"/>
          </a:xfrm>
          <a:prstGeom prst="rect">
            <a:avLst/>
          </a:prstGeom>
          <a:solidFill>
            <a:srgbClr val="FFFFFF"/>
          </a:solidFill>
          <a:ln w="12700">
            <a:miter lim="400000"/>
          </a:ln>
        </p:spPr>
        <p:txBody>
          <a:bodyPr lIns="45718" tIns="45718" rIns="45718" bIns="45718"/>
          <a:lstStyle/>
          <a:p>
            <a:pPr defTabSz="829875">
              <a:lnSpc>
                <a:spcPct val="120000"/>
              </a:lnSpc>
              <a:spcBef>
                <a:spcPts val="500"/>
              </a:spcBef>
              <a:defRPr sz="600" spc="-2">
                <a:solidFill>
                  <a:srgbClr val="6D6E71"/>
                </a:solidFill>
                <a:latin typeface="Roboto"/>
                <a:ea typeface="Roboto"/>
                <a:cs typeface="Roboto"/>
                <a:sym typeface="Roboto"/>
              </a:defRPr>
            </a:pPr>
            <a:endParaRPr sz="600"/>
          </a:p>
        </p:txBody>
      </p:sp>
      <p:sp>
        <p:nvSpPr>
          <p:cNvPr id="249" name="Shape 249"/>
          <p:cNvSpPr/>
          <p:nvPr/>
        </p:nvSpPr>
        <p:spPr>
          <a:xfrm>
            <a:off x="5778536" y="4736922"/>
            <a:ext cx="770978" cy="867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O fundo de private equity americano General Atlantic realiza um aporte por uma participação no Grupo XP. </a:t>
            </a:r>
          </a:p>
        </p:txBody>
      </p:sp>
      <p:sp>
        <p:nvSpPr>
          <p:cNvPr id="250" name="Shape 250"/>
          <p:cNvSpPr/>
          <p:nvPr/>
        </p:nvSpPr>
        <p:spPr>
          <a:xfrm>
            <a:off x="6774197" y="2464821"/>
            <a:ext cx="912629" cy="4247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Início das operações da XP Securities em Miami.</a:t>
            </a:r>
          </a:p>
        </p:txBody>
      </p:sp>
      <p:sp>
        <p:nvSpPr>
          <p:cNvPr id="251" name="Shape 251"/>
          <p:cNvSpPr/>
          <p:nvPr/>
        </p:nvSpPr>
        <p:spPr>
          <a:xfrm>
            <a:off x="6786715" y="2852457"/>
            <a:ext cx="896156" cy="3139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Aquisição da Clear Corretora.</a:t>
            </a:r>
          </a:p>
        </p:txBody>
      </p:sp>
      <p:sp>
        <p:nvSpPr>
          <p:cNvPr id="252" name="Shape 252"/>
          <p:cNvSpPr/>
          <p:nvPr/>
        </p:nvSpPr>
        <p:spPr>
          <a:xfrm>
            <a:off x="6824594" y="4683292"/>
            <a:ext cx="858278" cy="4247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defTabSz="829875">
              <a:lnSpc>
                <a:spcPct val="120000"/>
              </a:lnSpc>
              <a:spcBef>
                <a:spcPts val="500"/>
              </a:spcBef>
              <a:defRPr sz="600" spc="-2">
                <a:solidFill>
                  <a:srgbClr val="6D6E71"/>
                </a:solidFill>
                <a:latin typeface="Roboto"/>
                <a:ea typeface="Roboto"/>
                <a:cs typeface="Roboto"/>
                <a:sym typeface="Roboto"/>
              </a:defRPr>
            </a:lvl1pPr>
          </a:lstStyle>
          <a:p>
            <a:r>
              <a:t>Aquisição  das operações de varejo da Um Investimentos.</a:t>
            </a:r>
          </a:p>
        </p:txBody>
      </p:sp>
      <p:pic>
        <p:nvPicPr>
          <p:cNvPr id="253" name="image6.png"/>
          <p:cNvPicPr>
            <a:picLocks noChangeAspect="1"/>
          </p:cNvPicPr>
          <p:nvPr/>
        </p:nvPicPr>
        <p:blipFill>
          <a:blip r:embed="rId4">
            <a:extLst/>
          </a:blip>
          <a:stretch>
            <a:fillRect/>
          </a:stretch>
        </p:blipFill>
        <p:spPr>
          <a:xfrm>
            <a:off x="4362514" y="2117133"/>
            <a:ext cx="1165285" cy="188713"/>
          </a:xfrm>
          <a:prstGeom prst="rect">
            <a:avLst/>
          </a:prstGeom>
          <a:ln w="12700">
            <a:miter lim="400000"/>
          </a:ln>
        </p:spPr>
      </p:pic>
      <p:pic>
        <p:nvPicPr>
          <p:cNvPr id="254" name="image7.png"/>
          <p:cNvPicPr>
            <a:picLocks noChangeAspect="1"/>
          </p:cNvPicPr>
          <p:nvPr/>
        </p:nvPicPr>
        <p:blipFill>
          <a:blip r:embed="rId5">
            <a:extLst/>
          </a:blip>
          <a:stretch>
            <a:fillRect/>
          </a:stretch>
        </p:blipFill>
        <p:spPr>
          <a:xfrm>
            <a:off x="6815769" y="2275751"/>
            <a:ext cx="666264" cy="188712"/>
          </a:xfrm>
          <a:prstGeom prst="rect">
            <a:avLst/>
          </a:prstGeom>
          <a:ln w="12700">
            <a:miter lim="400000"/>
          </a:ln>
        </p:spPr>
      </p:pic>
      <p:pic>
        <p:nvPicPr>
          <p:cNvPr id="255" name="image5.jpeg"/>
          <p:cNvPicPr>
            <a:picLocks noChangeAspect="1"/>
          </p:cNvPicPr>
          <p:nvPr/>
        </p:nvPicPr>
        <p:blipFill>
          <a:blip r:embed="rId6">
            <a:extLst/>
          </a:blip>
          <a:stretch>
            <a:fillRect/>
          </a:stretch>
        </p:blipFill>
        <p:spPr>
          <a:xfrm>
            <a:off x="4834951" y="4902072"/>
            <a:ext cx="388657" cy="243716"/>
          </a:xfrm>
          <a:prstGeom prst="rect">
            <a:avLst/>
          </a:prstGeom>
          <a:ln w="12700">
            <a:miter lim="400000"/>
          </a:ln>
        </p:spPr>
      </p:pic>
      <p:pic>
        <p:nvPicPr>
          <p:cNvPr id="256" name="image6.jpeg"/>
          <p:cNvPicPr>
            <a:picLocks noChangeAspect="1"/>
          </p:cNvPicPr>
          <p:nvPr/>
        </p:nvPicPr>
        <p:blipFill>
          <a:blip r:embed="rId7">
            <a:extLst/>
          </a:blip>
          <a:stretch>
            <a:fillRect/>
          </a:stretch>
        </p:blipFill>
        <p:spPr>
          <a:xfrm>
            <a:off x="6778214" y="1280537"/>
            <a:ext cx="698690" cy="257137"/>
          </a:xfrm>
          <a:prstGeom prst="rect">
            <a:avLst/>
          </a:prstGeom>
          <a:ln w="12700">
            <a:miter lim="400000"/>
          </a:ln>
        </p:spPr>
      </p:pic>
      <p:pic>
        <p:nvPicPr>
          <p:cNvPr id="257" name="image7.jpeg"/>
          <p:cNvPicPr>
            <a:picLocks noChangeAspect="1"/>
          </p:cNvPicPr>
          <p:nvPr/>
        </p:nvPicPr>
        <p:blipFill>
          <a:blip r:embed="rId8">
            <a:extLst/>
          </a:blip>
          <a:stretch>
            <a:fillRect/>
          </a:stretch>
        </p:blipFill>
        <p:spPr>
          <a:xfrm>
            <a:off x="6937622" y="4480102"/>
            <a:ext cx="675410" cy="152032"/>
          </a:xfrm>
          <a:prstGeom prst="rect">
            <a:avLst/>
          </a:prstGeom>
          <a:ln w="12700">
            <a:miter lim="400000"/>
          </a:ln>
        </p:spPr>
      </p:pic>
      <p:pic>
        <p:nvPicPr>
          <p:cNvPr id="258" name="image8.png"/>
          <p:cNvPicPr>
            <a:picLocks noChangeAspect="1"/>
          </p:cNvPicPr>
          <p:nvPr/>
        </p:nvPicPr>
        <p:blipFill>
          <a:blip r:embed="rId9">
            <a:extLst/>
          </a:blip>
          <a:stretch>
            <a:fillRect/>
          </a:stretch>
        </p:blipFill>
        <p:spPr>
          <a:xfrm>
            <a:off x="4350839" y="2798062"/>
            <a:ext cx="745270" cy="155267"/>
          </a:xfrm>
          <a:prstGeom prst="rect">
            <a:avLst/>
          </a:prstGeom>
          <a:ln w="12700">
            <a:miter lim="400000"/>
          </a:ln>
        </p:spPr>
      </p:pic>
      <p:pic>
        <p:nvPicPr>
          <p:cNvPr id="259" name="image9.png"/>
          <p:cNvPicPr>
            <a:picLocks noChangeAspect="1"/>
          </p:cNvPicPr>
          <p:nvPr/>
        </p:nvPicPr>
        <p:blipFill>
          <a:blip r:embed="rId10">
            <a:extLst/>
          </a:blip>
          <a:stretch>
            <a:fillRect/>
          </a:stretch>
        </p:blipFill>
        <p:spPr>
          <a:xfrm>
            <a:off x="5353141" y="2857882"/>
            <a:ext cx="450956" cy="190279"/>
          </a:xfrm>
          <a:prstGeom prst="rect">
            <a:avLst/>
          </a:prstGeom>
          <a:ln w="12700">
            <a:miter lim="400000"/>
          </a:ln>
        </p:spPr>
      </p:pic>
      <p:pic>
        <p:nvPicPr>
          <p:cNvPr id="260" name="image8.jpeg"/>
          <p:cNvPicPr>
            <a:picLocks noChangeAspect="1"/>
          </p:cNvPicPr>
          <p:nvPr/>
        </p:nvPicPr>
        <p:blipFill>
          <a:blip r:embed="rId11">
            <a:extLst/>
          </a:blip>
          <a:srcRect l="32886" t="34748" r="32886" b="34747"/>
          <a:stretch>
            <a:fillRect/>
          </a:stretch>
        </p:blipFill>
        <p:spPr>
          <a:xfrm>
            <a:off x="5827874" y="4499255"/>
            <a:ext cx="768864" cy="256947"/>
          </a:xfrm>
          <a:prstGeom prst="rect">
            <a:avLst/>
          </a:prstGeom>
          <a:ln w="12700">
            <a:miter lim="400000"/>
          </a:ln>
        </p:spPr>
      </p:pic>
      <p:sp>
        <p:nvSpPr>
          <p:cNvPr id="261" name="Shape 261"/>
          <p:cNvSpPr/>
          <p:nvPr/>
        </p:nvSpPr>
        <p:spPr>
          <a:xfrm>
            <a:off x="7733462" y="5992250"/>
            <a:ext cx="446818" cy="3"/>
          </a:xfrm>
          <a:prstGeom prst="line">
            <a:avLst/>
          </a:prstGeom>
          <a:ln w="25400">
            <a:solidFill>
              <a:srgbClr val="BBBDBF"/>
            </a:solidFill>
          </a:ln>
        </p:spPr>
        <p:txBody>
          <a:bodyPr lIns="45718" tIns="45718" rIns="45718" bIns="45718"/>
          <a:lstStyle/>
          <a:p>
            <a:endParaRPr/>
          </a:p>
        </p:txBody>
      </p:sp>
      <p:sp>
        <p:nvSpPr>
          <p:cNvPr id="262" name="Shape 262"/>
          <p:cNvSpPr/>
          <p:nvPr/>
        </p:nvSpPr>
        <p:spPr>
          <a:xfrm flipV="1">
            <a:off x="7746691" y="3837506"/>
            <a:ext cx="3" cy="2154746"/>
          </a:xfrm>
          <a:prstGeom prst="line">
            <a:avLst/>
          </a:prstGeom>
          <a:ln w="6350">
            <a:solidFill>
              <a:srgbClr val="BBBDBF"/>
            </a:solidFill>
          </a:ln>
        </p:spPr>
        <p:txBody>
          <a:bodyPr lIns="45718" tIns="45718" rIns="45718" bIns="45718"/>
          <a:lstStyle/>
          <a:p>
            <a:endParaRPr/>
          </a:p>
        </p:txBody>
      </p:sp>
      <p:pic>
        <p:nvPicPr>
          <p:cNvPr id="263" name="image8.jpeg"/>
          <p:cNvPicPr>
            <a:picLocks noChangeAspect="1"/>
          </p:cNvPicPr>
          <p:nvPr/>
        </p:nvPicPr>
        <p:blipFill>
          <a:blip r:embed="rId11">
            <a:extLst/>
          </a:blip>
          <a:srcRect l="32886" t="34748" r="32886" b="34748"/>
          <a:stretch>
            <a:fillRect/>
          </a:stretch>
        </p:blipFill>
        <p:spPr>
          <a:xfrm>
            <a:off x="7361963" y="3252194"/>
            <a:ext cx="1057700" cy="353471"/>
          </a:xfrm>
          <a:prstGeom prst="rect">
            <a:avLst/>
          </a:prstGeom>
          <a:ln w="12700">
            <a:miter lim="400000"/>
          </a:ln>
        </p:spPr>
      </p:pic>
      <p:sp>
        <p:nvSpPr>
          <p:cNvPr id="264" name="Shape 264"/>
          <p:cNvSpPr/>
          <p:nvPr/>
        </p:nvSpPr>
        <p:spPr>
          <a:xfrm>
            <a:off x="7733462" y="5989063"/>
            <a:ext cx="314674" cy="2215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12700" defTabSz="829875">
              <a:lnSpc>
                <a:spcPct val="120000"/>
              </a:lnSpc>
              <a:spcBef>
                <a:spcPts val="500"/>
              </a:spcBef>
              <a:defRPr sz="700" b="1" spc="-3">
                <a:solidFill>
                  <a:srgbClr val="6D6E71"/>
                </a:solidFill>
                <a:latin typeface="Roboto"/>
                <a:ea typeface="Roboto"/>
                <a:cs typeface="Roboto"/>
                <a:sym typeface="Roboto"/>
              </a:defRPr>
            </a:lvl1pPr>
          </a:lstStyle>
          <a:p>
            <a:r>
              <a:t>2016</a:t>
            </a:r>
          </a:p>
        </p:txBody>
      </p:sp>
      <p:sp>
        <p:nvSpPr>
          <p:cNvPr id="287" name="Shape 287"/>
          <p:cNvSpPr/>
          <p:nvPr/>
        </p:nvSpPr>
        <p:spPr>
          <a:xfrm flipH="1">
            <a:off x="6735886" y="2799291"/>
            <a:ext cx="137703" cy="3"/>
          </a:xfrm>
          <a:prstGeom prst="line">
            <a:avLst/>
          </a:prstGeom>
          <a:ln w="6350">
            <a:solidFill>
              <a:srgbClr val="BBBDBF"/>
            </a:solidFill>
          </a:ln>
        </p:spPr>
        <p:txBody>
          <a:bodyPr lIns="45718" tIns="45718" rIns="45718" bIns="45718"/>
          <a:lstStyle/>
          <a:p>
            <a:endParaRPr/>
          </a:p>
        </p:txBody>
      </p:sp>
      <p:pic>
        <p:nvPicPr>
          <p:cNvPr id="288" name="image10.png"/>
          <p:cNvPicPr>
            <a:picLocks noChangeAspect="1"/>
          </p:cNvPicPr>
          <p:nvPr/>
        </p:nvPicPr>
        <p:blipFill>
          <a:blip r:embed="rId12">
            <a:extLst/>
          </a:blip>
          <a:stretch>
            <a:fillRect/>
          </a:stretch>
        </p:blipFill>
        <p:spPr>
          <a:xfrm>
            <a:off x="4363360" y="1205127"/>
            <a:ext cx="128125" cy="128126"/>
          </a:xfrm>
          <a:prstGeom prst="rect">
            <a:avLst/>
          </a:prstGeom>
          <a:ln w="12700">
            <a:miter lim="400000"/>
          </a:ln>
        </p:spPr>
      </p:pic>
      <p:pic>
        <p:nvPicPr>
          <p:cNvPr id="289" name="image10.png"/>
          <p:cNvPicPr>
            <a:picLocks noChangeAspect="1"/>
          </p:cNvPicPr>
          <p:nvPr/>
        </p:nvPicPr>
        <p:blipFill>
          <a:blip r:embed="rId12">
            <a:extLst/>
          </a:blip>
          <a:stretch>
            <a:fillRect/>
          </a:stretch>
        </p:blipFill>
        <p:spPr>
          <a:xfrm>
            <a:off x="3834991" y="4246055"/>
            <a:ext cx="128126" cy="128126"/>
          </a:xfrm>
          <a:prstGeom prst="rect">
            <a:avLst/>
          </a:prstGeom>
          <a:ln w="12700">
            <a:miter lim="400000"/>
          </a:ln>
        </p:spPr>
      </p:pic>
      <p:pic>
        <p:nvPicPr>
          <p:cNvPr id="290" name="image1.tif"/>
          <p:cNvPicPr>
            <a:picLocks noChangeAspect="1"/>
          </p:cNvPicPr>
          <p:nvPr/>
        </p:nvPicPr>
        <p:blipFill>
          <a:blip r:embed="rId13">
            <a:extLst/>
          </a:blip>
          <a:srcRect t="20129" r="5018" b="32439"/>
          <a:stretch>
            <a:fillRect/>
          </a:stretch>
        </p:blipFill>
        <p:spPr>
          <a:xfrm>
            <a:off x="5329749" y="3357436"/>
            <a:ext cx="500784" cy="190816"/>
          </a:xfrm>
          <a:prstGeom prst="rect">
            <a:avLst/>
          </a:prstGeom>
          <a:ln w="12700">
            <a:miter lim="400000"/>
          </a:ln>
        </p:spPr>
      </p:pic>
      <p:pic>
        <p:nvPicPr>
          <p:cNvPr id="291" name="image2.tif"/>
          <p:cNvPicPr>
            <a:picLocks noChangeAspect="1"/>
          </p:cNvPicPr>
          <p:nvPr/>
        </p:nvPicPr>
        <p:blipFill>
          <a:blip r:embed="rId14">
            <a:extLst/>
          </a:blip>
          <a:srcRect l="78497" t="26262" r="1317" b="22688"/>
          <a:stretch>
            <a:fillRect/>
          </a:stretch>
        </p:blipFill>
        <p:spPr>
          <a:xfrm>
            <a:off x="5364795" y="3933985"/>
            <a:ext cx="132969" cy="190132"/>
          </a:xfrm>
          <a:custGeom>
            <a:avLst/>
            <a:gdLst/>
            <a:ahLst/>
            <a:cxnLst>
              <a:cxn ang="0">
                <a:pos x="wd2" y="hd2"/>
              </a:cxn>
              <a:cxn ang="5400000">
                <a:pos x="wd2" y="hd2"/>
              </a:cxn>
              <a:cxn ang="10800000">
                <a:pos x="wd2" y="hd2"/>
              </a:cxn>
              <a:cxn ang="16200000">
                <a:pos x="wd2" y="hd2"/>
              </a:cxn>
            </a:cxnLst>
            <a:rect l="0" t="0" r="r" b="b"/>
            <a:pathLst>
              <a:path w="21283" h="21592" extrusionOk="0">
                <a:moveTo>
                  <a:pt x="6225" y="3"/>
                </a:moveTo>
                <a:cubicBezTo>
                  <a:pt x="5403" y="37"/>
                  <a:pt x="4683" y="341"/>
                  <a:pt x="3113" y="1175"/>
                </a:cubicBezTo>
                <a:cubicBezTo>
                  <a:pt x="1767" y="1890"/>
                  <a:pt x="580" y="2607"/>
                  <a:pt x="508" y="2752"/>
                </a:cubicBezTo>
                <a:cubicBezTo>
                  <a:pt x="436" y="2898"/>
                  <a:pt x="1368" y="3165"/>
                  <a:pt x="2541" y="3338"/>
                </a:cubicBezTo>
                <a:cubicBezTo>
                  <a:pt x="5996" y="3849"/>
                  <a:pt x="6197" y="3794"/>
                  <a:pt x="8830" y="1986"/>
                </a:cubicBezTo>
                <a:lnTo>
                  <a:pt x="11307" y="273"/>
                </a:lnTo>
                <a:lnTo>
                  <a:pt x="9973" y="228"/>
                </a:lnTo>
                <a:cubicBezTo>
                  <a:pt x="9239" y="222"/>
                  <a:pt x="7971" y="146"/>
                  <a:pt x="7115" y="48"/>
                </a:cubicBezTo>
                <a:cubicBezTo>
                  <a:pt x="6782" y="10"/>
                  <a:pt x="6500" y="-8"/>
                  <a:pt x="6225" y="3"/>
                </a:cubicBezTo>
                <a:close/>
                <a:moveTo>
                  <a:pt x="13340" y="499"/>
                </a:moveTo>
                <a:lnTo>
                  <a:pt x="10545" y="2211"/>
                </a:lnTo>
                <a:lnTo>
                  <a:pt x="7750" y="3969"/>
                </a:lnTo>
                <a:lnTo>
                  <a:pt x="6988" y="6764"/>
                </a:lnTo>
                <a:cubicBezTo>
                  <a:pt x="6210" y="9445"/>
                  <a:pt x="6036" y="9601"/>
                  <a:pt x="3049" y="12037"/>
                </a:cubicBezTo>
                <a:cubicBezTo>
                  <a:pt x="1352" y="13422"/>
                  <a:pt x="0" y="14634"/>
                  <a:pt x="0" y="14741"/>
                </a:cubicBezTo>
                <a:cubicBezTo>
                  <a:pt x="0" y="14849"/>
                  <a:pt x="1334" y="15452"/>
                  <a:pt x="2986" y="16093"/>
                </a:cubicBezTo>
                <a:cubicBezTo>
                  <a:pt x="4637" y="16735"/>
                  <a:pt x="6171" y="17265"/>
                  <a:pt x="6416" y="17265"/>
                </a:cubicBezTo>
                <a:cubicBezTo>
                  <a:pt x="6661" y="17265"/>
                  <a:pt x="8128" y="15933"/>
                  <a:pt x="9656" y="14291"/>
                </a:cubicBezTo>
                <a:cubicBezTo>
                  <a:pt x="12045" y="11720"/>
                  <a:pt x="12558" y="10922"/>
                  <a:pt x="13340" y="8431"/>
                </a:cubicBezTo>
                <a:cubicBezTo>
                  <a:pt x="14377" y="5128"/>
                  <a:pt x="14134" y="5450"/>
                  <a:pt x="16961" y="2888"/>
                </a:cubicBezTo>
                <a:lnTo>
                  <a:pt x="19121" y="949"/>
                </a:lnTo>
                <a:lnTo>
                  <a:pt x="16262" y="724"/>
                </a:lnTo>
                <a:lnTo>
                  <a:pt x="13340" y="499"/>
                </a:lnTo>
                <a:close/>
                <a:moveTo>
                  <a:pt x="14356" y="12172"/>
                </a:moveTo>
                <a:cubicBezTo>
                  <a:pt x="13308" y="12238"/>
                  <a:pt x="12664" y="13041"/>
                  <a:pt x="10481" y="15462"/>
                </a:cubicBezTo>
                <a:lnTo>
                  <a:pt x="8004" y="18212"/>
                </a:lnTo>
                <a:lnTo>
                  <a:pt x="10990" y="19384"/>
                </a:lnTo>
                <a:cubicBezTo>
                  <a:pt x="11431" y="19444"/>
                  <a:pt x="11960" y="19664"/>
                  <a:pt x="12197" y="19879"/>
                </a:cubicBezTo>
                <a:cubicBezTo>
                  <a:pt x="12212" y="19892"/>
                  <a:pt x="12305" y="19910"/>
                  <a:pt x="12324" y="19924"/>
                </a:cubicBezTo>
                <a:cubicBezTo>
                  <a:pt x="14568" y="20816"/>
                  <a:pt x="16366" y="21498"/>
                  <a:pt x="16707" y="21592"/>
                </a:cubicBezTo>
                <a:cubicBezTo>
                  <a:pt x="16915" y="21533"/>
                  <a:pt x="17352" y="21015"/>
                  <a:pt x="17850" y="20420"/>
                </a:cubicBezTo>
                <a:cubicBezTo>
                  <a:pt x="18297" y="19722"/>
                  <a:pt x="18850" y="18843"/>
                  <a:pt x="19438" y="17806"/>
                </a:cubicBezTo>
                <a:cubicBezTo>
                  <a:pt x="21380" y="14384"/>
                  <a:pt x="21600" y="13844"/>
                  <a:pt x="20963" y="13660"/>
                </a:cubicBezTo>
                <a:cubicBezTo>
                  <a:pt x="20561" y="13543"/>
                  <a:pt x="18854" y="13085"/>
                  <a:pt x="17152" y="12668"/>
                </a:cubicBezTo>
                <a:cubicBezTo>
                  <a:pt x="15798" y="12336"/>
                  <a:pt x="14985" y="12133"/>
                  <a:pt x="14356" y="12172"/>
                </a:cubicBezTo>
                <a:close/>
              </a:path>
            </a:pathLst>
          </a:custGeom>
          <a:ln w="12700">
            <a:miter lim="400000"/>
          </a:ln>
        </p:spPr>
      </p:pic>
      <p:pic>
        <p:nvPicPr>
          <p:cNvPr id="292" name="image2.png"/>
          <p:cNvPicPr>
            <a:picLocks noChangeAspect="1"/>
          </p:cNvPicPr>
          <p:nvPr/>
        </p:nvPicPr>
        <p:blipFill>
          <a:blip r:embed="rId15">
            <a:extLst/>
          </a:blip>
          <a:srcRect l="1130"/>
          <a:stretch>
            <a:fillRect/>
          </a:stretch>
        </p:blipFill>
        <p:spPr>
          <a:xfrm>
            <a:off x="377045" y="2199555"/>
            <a:ext cx="898489" cy="282032"/>
          </a:xfrm>
          <a:prstGeom prst="rect">
            <a:avLst/>
          </a:prstGeom>
          <a:ln w="12700">
            <a:miter lim="400000"/>
          </a:ln>
        </p:spPr>
      </p:pic>
      <p:pic>
        <p:nvPicPr>
          <p:cNvPr id="293" name="image11.png"/>
          <p:cNvPicPr>
            <a:picLocks noChangeAspect="1"/>
          </p:cNvPicPr>
          <p:nvPr/>
        </p:nvPicPr>
        <p:blipFill>
          <a:blip r:embed="rId16">
            <a:extLst/>
          </a:blip>
          <a:stretch>
            <a:fillRect/>
          </a:stretch>
        </p:blipFill>
        <p:spPr>
          <a:xfrm>
            <a:off x="2862047" y="1921837"/>
            <a:ext cx="1057616" cy="282914"/>
          </a:xfrm>
          <a:prstGeom prst="rect">
            <a:avLst/>
          </a:prstGeom>
          <a:ln w="12700">
            <a:miter lim="400000"/>
          </a:ln>
        </p:spPr>
      </p:pic>
      <p:pic>
        <p:nvPicPr>
          <p:cNvPr id="294" name="image12.png"/>
          <p:cNvPicPr>
            <a:picLocks noChangeAspect="1"/>
          </p:cNvPicPr>
          <p:nvPr/>
        </p:nvPicPr>
        <p:blipFill>
          <a:blip r:embed="rId17">
            <a:extLst/>
          </a:blip>
          <a:srcRect l="86551" t="40142" r="4139" b="53646"/>
          <a:stretch>
            <a:fillRect/>
          </a:stretch>
        </p:blipFill>
        <p:spPr>
          <a:xfrm>
            <a:off x="7804611" y="3845166"/>
            <a:ext cx="848893" cy="313838"/>
          </a:xfrm>
          <a:prstGeom prst="rect">
            <a:avLst/>
          </a:prstGeom>
          <a:ln w="12700">
            <a:miter lim="400000"/>
          </a:ln>
        </p:spPr>
      </p:pic>
      <p:sp>
        <p:nvSpPr>
          <p:cNvPr id="295" name="Shape 295"/>
          <p:cNvSpPr/>
          <p:nvPr/>
        </p:nvSpPr>
        <p:spPr>
          <a:xfrm>
            <a:off x="7798351" y="4155590"/>
            <a:ext cx="842362" cy="4247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829875">
              <a:lnSpc>
                <a:spcPct val="120000"/>
              </a:lnSpc>
              <a:spcBef>
                <a:spcPts val="500"/>
              </a:spcBef>
              <a:defRPr sz="600" spc="-2">
                <a:solidFill>
                  <a:srgbClr val="6D6E71"/>
                </a:solidFill>
                <a:latin typeface="Roboto"/>
                <a:ea typeface="Roboto"/>
                <a:cs typeface="Roboto"/>
                <a:sym typeface="Roboto"/>
              </a:defRPr>
            </a:lvl1pPr>
          </a:lstStyle>
          <a:p>
            <a:r>
              <a:t>Início das operações da Sartus Capital em Londres e Genebra.</a:t>
            </a:r>
          </a:p>
        </p:txBody>
      </p:sp>
      <p:pic>
        <p:nvPicPr>
          <p:cNvPr id="296" name="image13.png"/>
          <p:cNvPicPr>
            <a:picLocks noChangeAspect="1"/>
          </p:cNvPicPr>
          <p:nvPr/>
        </p:nvPicPr>
        <p:blipFill>
          <a:blip r:embed="rId18">
            <a:extLst/>
          </a:blip>
          <a:stretch>
            <a:fillRect/>
          </a:stretch>
        </p:blipFill>
        <p:spPr>
          <a:xfrm>
            <a:off x="7832383" y="4740404"/>
            <a:ext cx="666264" cy="150081"/>
          </a:xfrm>
          <a:prstGeom prst="rect">
            <a:avLst/>
          </a:prstGeom>
          <a:ln w="12700">
            <a:miter lim="400000"/>
          </a:ln>
        </p:spPr>
      </p:pic>
      <p:sp>
        <p:nvSpPr>
          <p:cNvPr id="298" name="Shape 298"/>
          <p:cNvSpPr/>
          <p:nvPr/>
        </p:nvSpPr>
        <p:spPr>
          <a:xfrm>
            <a:off x="7798351" y="4935158"/>
            <a:ext cx="842362" cy="3139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829875">
              <a:lnSpc>
                <a:spcPct val="120000"/>
              </a:lnSpc>
              <a:spcBef>
                <a:spcPts val="500"/>
              </a:spcBef>
              <a:defRPr sz="600" spc="-2">
                <a:solidFill>
                  <a:srgbClr val="6D6E71"/>
                </a:solidFill>
                <a:latin typeface="Roboto"/>
                <a:ea typeface="Roboto"/>
                <a:cs typeface="Roboto"/>
                <a:sym typeface="Roboto"/>
              </a:defRPr>
            </a:pPr>
            <a:r>
              <a:rPr sz="600"/>
              <a:t>Aquisição da</a:t>
            </a:r>
            <a:br>
              <a:rPr sz="600"/>
            </a:br>
            <a:r>
              <a:rPr sz="600"/>
              <a:t>Rico Corretora</a:t>
            </a:r>
          </a:p>
        </p:txBody>
      </p:sp>
      <p:sp>
        <p:nvSpPr>
          <p:cNvPr id="299" name="Shape 299"/>
          <p:cNvSpPr>
            <a:spLocks noGrp="1"/>
          </p:cNvSpPr>
          <p:nvPr>
            <p:ph type="sldNum" sz="quarter" idx="4294967295"/>
          </p:nvPr>
        </p:nvSpPr>
        <p:spPr>
          <a:xfrm>
            <a:off x="8854134" y="595313"/>
            <a:ext cx="82843" cy="153888"/>
          </a:xfrm>
          <a:prstGeom prst="rect">
            <a:avLst/>
          </a:prstGeom>
          <a:extLst>
            <a:ext uri="{C572A759-6A51-4108-AA02-DFA0A04FC94B}">
              <ma14:wrappingTextBoxFlag xmlns:ma14="http://schemas.microsoft.com/office/mac/drawingml/2011/main" xmlns="" val="1"/>
            </a:ext>
          </a:extLst>
        </p:spPr>
        <p:txBody>
          <a:bodyPr/>
          <a:lstStyle>
            <a:lvl1pPr indent="12700" algn="ctr" defTabSz="829875">
              <a:defRPr spc="-4">
                <a:solidFill>
                  <a:srgbClr val="6D6E71"/>
                </a:solidFill>
                <a:latin typeface="Roboto Slab Regular"/>
                <a:ea typeface="Roboto Slab Regular"/>
                <a:cs typeface="Roboto Slab Regular"/>
                <a:sym typeface="Roboto Slab Regular"/>
              </a:defRPr>
            </a:lvl1pPr>
          </a:lstStyle>
          <a:p>
            <a:fld id="{86CB4B4D-7CA3-9044-876B-883B54F8677D}" type="slidenum">
              <a:t>2</a:t>
            </a:fld>
            <a:endParaRPr/>
          </a:p>
        </p:txBody>
      </p:sp>
      <p:cxnSp>
        <p:nvCxnSpPr>
          <p:cNvPr id="3" name="Conector reto 2"/>
          <p:cNvCxnSpPr/>
          <p:nvPr/>
        </p:nvCxnSpPr>
        <p:spPr>
          <a:xfrm flipV="1">
            <a:off x="4276260" y="1147797"/>
            <a:ext cx="225118" cy="225"/>
          </a:xfrm>
          <a:prstGeom prst="line">
            <a:avLst/>
          </a:prstGeom>
          <a:ln w="6350">
            <a:solidFill>
              <a:srgbClr val="BBBDBF"/>
            </a:solidFill>
          </a:ln>
        </p:spPr>
      </p:cxnSp>
      <p:cxnSp>
        <p:nvCxnSpPr>
          <p:cNvPr id="132" name="Conector reto 131"/>
          <p:cNvCxnSpPr/>
          <p:nvPr/>
        </p:nvCxnSpPr>
        <p:spPr>
          <a:xfrm flipV="1">
            <a:off x="2798646" y="1836908"/>
            <a:ext cx="225118" cy="225"/>
          </a:xfrm>
          <a:prstGeom prst="line">
            <a:avLst/>
          </a:prstGeom>
          <a:ln w="6350">
            <a:solidFill>
              <a:srgbClr val="BBBDBF"/>
            </a:solidFill>
          </a:ln>
        </p:spPr>
      </p:cxnSp>
      <p:cxnSp>
        <p:nvCxnSpPr>
          <p:cNvPr id="133" name="Conector reto 132"/>
          <p:cNvCxnSpPr/>
          <p:nvPr/>
        </p:nvCxnSpPr>
        <p:spPr>
          <a:xfrm flipV="1">
            <a:off x="4770319" y="4464448"/>
            <a:ext cx="225118" cy="225"/>
          </a:xfrm>
          <a:prstGeom prst="line">
            <a:avLst/>
          </a:prstGeom>
          <a:ln w="3175">
            <a:solidFill>
              <a:srgbClr val="BBBDBF"/>
            </a:solidFill>
          </a:ln>
        </p:spPr>
      </p:cxnSp>
      <p:cxnSp>
        <p:nvCxnSpPr>
          <p:cNvPr id="134" name="Conector reto 133"/>
          <p:cNvCxnSpPr/>
          <p:nvPr/>
        </p:nvCxnSpPr>
        <p:spPr>
          <a:xfrm flipV="1">
            <a:off x="303930" y="2154963"/>
            <a:ext cx="225118" cy="225"/>
          </a:xfrm>
          <a:prstGeom prst="line">
            <a:avLst/>
          </a:prstGeom>
          <a:ln w="6350">
            <a:solidFill>
              <a:srgbClr val="BBBDBF"/>
            </a:solidFill>
          </a:ln>
        </p:spPr>
      </p:cxnSp>
      <p:cxnSp>
        <p:nvCxnSpPr>
          <p:cNvPr id="135" name="Conector reto 134"/>
          <p:cNvCxnSpPr/>
          <p:nvPr/>
        </p:nvCxnSpPr>
        <p:spPr>
          <a:xfrm flipV="1">
            <a:off x="800889" y="3367534"/>
            <a:ext cx="225118" cy="225"/>
          </a:xfrm>
          <a:prstGeom prst="line">
            <a:avLst/>
          </a:prstGeom>
          <a:ln w="6350">
            <a:solidFill>
              <a:srgbClr val="BBBDBF"/>
            </a:solidFill>
          </a:ln>
        </p:spPr>
      </p:cxnSp>
      <p:cxnSp>
        <p:nvCxnSpPr>
          <p:cNvPr id="136" name="Conector reto 135"/>
          <p:cNvCxnSpPr/>
          <p:nvPr/>
        </p:nvCxnSpPr>
        <p:spPr>
          <a:xfrm flipV="1">
            <a:off x="1297839" y="4460832"/>
            <a:ext cx="225118" cy="225"/>
          </a:xfrm>
          <a:prstGeom prst="line">
            <a:avLst/>
          </a:prstGeom>
          <a:ln w="6350">
            <a:solidFill>
              <a:srgbClr val="BBBDBF"/>
            </a:solidFill>
          </a:ln>
        </p:spPr>
      </p:cxnSp>
      <p:cxnSp>
        <p:nvCxnSpPr>
          <p:cNvPr id="137" name="Conector reto 136"/>
          <p:cNvCxnSpPr/>
          <p:nvPr/>
        </p:nvCxnSpPr>
        <p:spPr>
          <a:xfrm flipV="1">
            <a:off x="4581060" y="1442658"/>
            <a:ext cx="225118" cy="225"/>
          </a:xfrm>
          <a:prstGeom prst="line">
            <a:avLst/>
          </a:prstGeom>
          <a:ln w="6350">
            <a:solidFill>
              <a:srgbClr val="BBBDBF"/>
            </a:solidFill>
          </a:ln>
        </p:spPr>
      </p:cxnSp>
      <p:cxnSp>
        <p:nvCxnSpPr>
          <p:cNvPr id="138" name="Conector reto 137"/>
          <p:cNvCxnSpPr/>
          <p:nvPr/>
        </p:nvCxnSpPr>
        <p:spPr>
          <a:xfrm flipV="1">
            <a:off x="1297840" y="4967728"/>
            <a:ext cx="225118" cy="225"/>
          </a:xfrm>
          <a:prstGeom prst="line">
            <a:avLst/>
          </a:prstGeom>
          <a:ln w="6350">
            <a:solidFill>
              <a:srgbClr val="BBBDBF"/>
            </a:solidFill>
          </a:ln>
        </p:spPr>
      </p:cxnSp>
      <p:cxnSp>
        <p:nvCxnSpPr>
          <p:cNvPr id="139" name="Conector reto 138"/>
          <p:cNvCxnSpPr/>
          <p:nvPr/>
        </p:nvCxnSpPr>
        <p:spPr>
          <a:xfrm flipV="1">
            <a:off x="3295599" y="2999787"/>
            <a:ext cx="225118" cy="225"/>
          </a:xfrm>
          <a:prstGeom prst="line">
            <a:avLst/>
          </a:prstGeom>
          <a:ln w="6350">
            <a:solidFill>
              <a:srgbClr val="BBBDBF"/>
            </a:solidFill>
          </a:ln>
        </p:spPr>
      </p:cxnSp>
      <p:cxnSp>
        <p:nvCxnSpPr>
          <p:cNvPr id="140" name="Conector reto 139"/>
          <p:cNvCxnSpPr/>
          <p:nvPr/>
        </p:nvCxnSpPr>
        <p:spPr>
          <a:xfrm flipV="1">
            <a:off x="3295600" y="3516616"/>
            <a:ext cx="225118" cy="225"/>
          </a:xfrm>
          <a:prstGeom prst="line">
            <a:avLst/>
          </a:prstGeom>
          <a:ln w="6350">
            <a:solidFill>
              <a:srgbClr val="BBBDBF"/>
            </a:solidFill>
          </a:ln>
        </p:spPr>
      </p:cxnSp>
      <p:cxnSp>
        <p:nvCxnSpPr>
          <p:cNvPr id="141" name="Conector reto 140"/>
          <p:cNvCxnSpPr/>
          <p:nvPr/>
        </p:nvCxnSpPr>
        <p:spPr>
          <a:xfrm flipV="1">
            <a:off x="3772678" y="4162663"/>
            <a:ext cx="225118" cy="225"/>
          </a:xfrm>
          <a:prstGeom prst="line">
            <a:avLst/>
          </a:prstGeom>
          <a:ln w="6350">
            <a:solidFill>
              <a:srgbClr val="BBBDBF"/>
            </a:solidFill>
          </a:ln>
        </p:spPr>
      </p:cxnSp>
      <p:cxnSp>
        <p:nvCxnSpPr>
          <p:cNvPr id="142" name="Conector reto 141"/>
          <p:cNvCxnSpPr/>
          <p:nvPr/>
        </p:nvCxnSpPr>
        <p:spPr>
          <a:xfrm flipV="1">
            <a:off x="4269636" y="2005871"/>
            <a:ext cx="225118" cy="225"/>
          </a:xfrm>
          <a:prstGeom prst="line">
            <a:avLst/>
          </a:prstGeom>
          <a:ln w="6350">
            <a:solidFill>
              <a:srgbClr val="BBBDBF"/>
            </a:solidFill>
          </a:ln>
        </p:spPr>
      </p:cxnSp>
      <p:cxnSp>
        <p:nvCxnSpPr>
          <p:cNvPr id="143" name="Conector reto 142"/>
          <p:cNvCxnSpPr/>
          <p:nvPr/>
        </p:nvCxnSpPr>
        <p:spPr>
          <a:xfrm flipV="1">
            <a:off x="4269636" y="2711552"/>
            <a:ext cx="225118" cy="225"/>
          </a:xfrm>
          <a:prstGeom prst="line">
            <a:avLst/>
          </a:prstGeom>
          <a:ln w="6350">
            <a:solidFill>
              <a:srgbClr val="BBBDBF"/>
            </a:solidFill>
          </a:ln>
        </p:spPr>
      </p:cxnSp>
      <p:cxnSp>
        <p:nvCxnSpPr>
          <p:cNvPr id="144" name="Conector reto 143"/>
          <p:cNvCxnSpPr/>
          <p:nvPr/>
        </p:nvCxnSpPr>
        <p:spPr>
          <a:xfrm flipV="1">
            <a:off x="4766586" y="4878277"/>
            <a:ext cx="225118" cy="225"/>
          </a:xfrm>
          <a:prstGeom prst="line">
            <a:avLst/>
          </a:prstGeom>
          <a:ln w="6350">
            <a:solidFill>
              <a:srgbClr val="BBBDBF"/>
            </a:solidFill>
          </a:ln>
        </p:spPr>
      </p:cxnSp>
      <p:cxnSp>
        <p:nvCxnSpPr>
          <p:cNvPr id="145" name="Conector reto 144"/>
          <p:cNvCxnSpPr/>
          <p:nvPr/>
        </p:nvCxnSpPr>
        <p:spPr>
          <a:xfrm flipV="1">
            <a:off x="5263549" y="2393496"/>
            <a:ext cx="225118" cy="225"/>
          </a:xfrm>
          <a:prstGeom prst="line">
            <a:avLst/>
          </a:prstGeom>
          <a:ln w="6350">
            <a:solidFill>
              <a:srgbClr val="BBBDBF"/>
            </a:solidFill>
          </a:ln>
        </p:spPr>
      </p:cxnSp>
      <p:cxnSp>
        <p:nvCxnSpPr>
          <p:cNvPr id="146" name="Conector reto 145"/>
          <p:cNvCxnSpPr/>
          <p:nvPr/>
        </p:nvCxnSpPr>
        <p:spPr>
          <a:xfrm flipV="1">
            <a:off x="5253609" y="2781125"/>
            <a:ext cx="225118" cy="225"/>
          </a:xfrm>
          <a:prstGeom prst="line">
            <a:avLst/>
          </a:prstGeom>
          <a:ln w="6350">
            <a:solidFill>
              <a:srgbClr val="BBBDBF"/>
            </a:solidFill>
          </a:ln>
        </p:spPr>
      </p:cxnSp>
      <p:cxnSp>
        <p:nvCxnSpPr>
          <p:cNvPr id="147" name="Conector reto 146"/>
          <p:cNvCxnSpPr/>
          <p:nvPr/>
        </p:nvCxnSpPr>
        <p:spPr>
          <a:xfrm flipV="1">
            <a:off x="5263548" y="3317838"/>
            <a:ext cx="225118" cy="225"/>
          </a:xfrm>
          <a:prstGeom prst="line">
            <a:avLst/>
          </a:prstGeom>
          <a:ln w="6350">
            <a:solidFill>
              <a:srgbClr val="BBBDBF"/>
            </a:solidFill>
          </a:ln>
        </p:spPr>
      </p:cxnSp>
      <p:cxnSp>
        <p:nvCxnSpPr>
          <p:cNvPr id="148" name="Conector reto 147"/>
          <p:cNvCxnSpPr/>
          <p:nvPr/>
        </p:nvCxnSpPr>
        <p:spPr>
          <a:xfrm flipV="1">
            <a:off x="5273487" y="3864489"/>
            <a:ext cx="225118" cy="225"/>
          </a:xfrm>
          <a:prstGeom prst="line">
            <a:avLst/>
          </a:prstGeom>
          <a:ln w="6350">
            <a:solidFill>
              <a:srgbClr val="BBBDBF"/>
            </a:solidFill>
          </a:ln>
        </p:spPr>
      </p:cxnSp>
      <p:cxnSp>
        <p:nvCxnSpPr>
          <p:cNvPr id="149" name="Conector reto 148"/>
          <p:cNvCxnSpPr/>
          <p:nvPr/>
        </p:nvCxnSpPr>
        <p:spPr>
          <a:xfrm flipV="1">
            <a:off x="5760506" y="4460835"/>
            <a:ext cx="225118" cy="225"/>
          </a:xfrm>
          <a:prstGeom prst="line">
            <a:avLst/>
          </a:prstGeom>
          <a:ln w="6350">
            <a:solidFill>
              <a:srgbClr val="BBBDBF"/>
            </a:solidFill>
          </a:ln>
        </p:spPr>
      </p:cxnSp>
      <p:cxnSp>
        <p:nvCxnSpPr>
          <p:cNvPr id="150" name="Conector reto 149"/>
          <p:cNvCxnSpPr/>
          <p:nvPr/>
        </p:nvCxnSpPr>
        <p:spPr>
          <a:xfrm flipV="1">
            <a:off x="6754412" y="1250502"/>
            <a:ext cx="225118" cy="225"/>
          </a:xfrm>
          <a:prstGeom prst="line">
            <a:avLst/>
          </a:prstGeom>
          <a:ln w="6350">
            <a:solidFill>
              <a:srgbClr val="BBBDBF"/>
            </a:solidFill>
          </a:ln>
        </p:spPr>
      </p:cxnSp>
      <p:cxnSp>
        <p:nvCxnSpPr>
          <p:cNvPr id="151" name="Conector reto 150"/>
          <p:cNvCxnSpPr/>
          <p:nvPr/>
        </p:nvCxnSpPr>
        <p:spPr>
          <a:xfrm flipV="1">
            <a:off x="6754413" y="2135086"/>
            <a:ext cx="225118" cy="225"/>
          </a:xfrm>
          <a:prstGeom prst="line">
            <a:avLst/>
          </a:prstGeom>
          <a:ln w="6350">
            <a:solidFill>
              <a:srgbClr val="BBBDBF"/>
            </a:solidFill>
          </a:ln>
        </p:spPr>
      </p:cxnSp>
      <p:cxnSp>
        <p:nvCxnSpPr>
          <p:cNvPr id="152" name="Conector reto 151"/>
          <p:cNvCxnSpPr/>
          <p:nvPr/>
        </p:nvCxnSpPr>
        <p:spPr>
          <a:xfrm flipV="1">
            <a:off x="7460092" y="4460836"/>
            <a:ext cx="225118" cy="225"/>
          </a:xfrm>
          <a:prstGeom prst="line">
            <a:avLst/>
          </a:prstGeom>
          <a:ln w="6350">
            <a:solidFill>
              <a:srgbClr val="BBBDBF"/>
            </a:solidFill>
          </a:ln>
        </p:spPr>
      </p:cxnSp>
      <p:cxnSp>
        <p:nvCxnSpPr>
          <p:cNvPr id="153" name="Conector reto 152"/>
          <p:cNvCxnSpPr/>
          <p:nvPr/>
        </p:nvCxnSpPr>
        <p:spPr>
          <a:xfrm flipV="1">
            <a:off x="7748325" y="3834669"/>
            <a:ext cx="225118" cy="225"/>
          </a:xfrm>
          <a:prstGeom prst="line">
            <a:avLst/>
          </a:prstGeom>
          <a:ln w="6350">
            <a:solidFill>
              <a:srgbClr val="BBBDBF"/>
            </a:solidFill>
          </a:ln>
        </p:spPr>
      </p:cxnSp>
      <p:cxnSp>
        <p:nvCxnSpPr>
          <p:cNvPr id="154" name="Conector reto 153"/>
          <p:cNvCxnSpPr/>
          <p:nvPr/>
        </p:nvCxnSpPr>
        <p:spPr>
          <a:xfrm flipV="1">
            <a:off x="7748325" y="4679499"/>
            <a:ext cx="225118" cy="225"/>
          </a:xfrm>
          <a:prstGeom prst="line">
            <a:avLst/>
          </a:prstGeom>
          <a:ln w="6350">
            <a:solidFill>
              <a:srgbClr val="BBBDBF"/>
            </a:solidFill>
          </a:ln>
        </p:spPr>
      </p:cxn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p:nvPr/>
        </p:nvSpPr>
        <p:spPr>
          <a:xfrm>
            <a:off x="814037" y="214313"/>
            <a:ext cx="5011216"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r>
              <a:rPr dirty="0"/>
              <a:t>POSICIONAMENTO ESTRATÉGICO</a:t>
            </a:r>
          </a:p>
        </p:txBody>
      </p:sp>
      <p:grpSp>
        <p:nvGrpSpPr>
          <p:cNvPr id="362" name="Group 362"/>
          <p:cNvGrpSpPr/>
          <p:nvPr/>
        </p:nvGrpSpPr>
        <p:grpSpPr>
          <a:xfrm>
            <a:off x="792384" y="5672081"/>
            <a:ext cx="1630266" cy="515827"/>
            <a:chOff x="137262" y="38217"/>
            <a:chExt cx="1630265" cy="515826"/>
          </a:xfrm>
        </p:grpSpPr>
        <p:sp>
          <p:nvSpPr>
            <p:cNvPr id="359" name="Shape 359"/>
            <p:cNvSpPr/>
            <p:nvPr/>
          </p:nvSpPr>
          <p:spPr>
            <a:xfrm>
              <a:off x="435154" y="38217"/>
              <a:ext cx="579209" cy="430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12700" algn="ctr" defTabSz="829875">
                <a:defRPr sz="3000" spc="-23">
                  <a:solidFill>
                    <a:srgbClr val="AE9E79"/>
                  </a:solidFill>
                  <a:latin typeface="Roboto Slab Regular"/>
                  <a:ea typeface="Roboto Slab Regular"/>
                  <a:cs typeface="Roboto Slab Regular"/>
                  <a:sym typeface="Roboto Slab Regular"/>
                </a:defRPr>
              </a:lvl1pPr>
            </a:lstStyle>
            <a:p>
              <a:r>
                <a:rPr lang="pt-BR" sz="2800" dirty="0"/>
                <a:t>9</a:t>
              </a:r>
              <a:r>
                <a:rPr lang="pt-BR" sz="2800" dirty="0" smtClean="0"/>
                <a:t>5</a:t>
              </a:r>
              <a:endParaRPr sz="2800" dirty="0"/>
            </a:p>
          </p:txBody>
        </p:sp>
        <p:sp>
          <p:nvSpPr>
            <p:cNvPr id="360" name="Shape 360"/>
            <p:cNvSpPr/>
            <p:nvPr/>
          </p:nvSpPr>
          <p:spPr>
            <a:xfrm>
              <a:off x="901098" y="169327"/>
              <a:ext cx="866429" cy="3847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indent="12700" defTabSz="829875">
                <a:defRPr sz="1000" b="1" spc="-75">
                  <a:solidFill>
                    <a:srgbClr val="AD9E79"/>
                  </a:solidFill>
                  <a:latin typeface="Roboto"/>
                  <a:ea typeface="Roboto"/>
                  <a:cs typeface="Roboto"/>
                  <a:sym typeface="Roboto"/>
                </a:defRPr>
              </a:pPr>
              <a:r>
                <a:rPr lang="pt-BR" sz="1000" dirty="0"/>
                <a:t>B</a:t>
              </a:r>
              <a:r>
                <a:rPr sz="1000" dirty="0"/>
                <a:t>ILHÕES</a:t>
              </a:r>
              <a:br>
                <a:rPr sz="1000" dirty="0"/>
              </a:br>
              <a:r>
                <a:rPr sz="900" dirty="0">
                  <a:solidFill>
                    <a:schemeClr val="bg1">
                      <a:lumMod val="50000"/>
                    </a:schemeClr>
                  </a:solidFill>
                </a:rPr>
                <a:t>SOB CUSTÓDIA</a:t>
              </a:r>
              <a:endParaRPr sz="1000" dirty="0">
                <a:solidFill>
                  <a:schemeClr val="bg1">
                    <a:lumMod val="50000"/>
                  </a:schemeClr>
                </a:solidFill>
              </a:endParaRPr>
            </a:p>
          </p:txBody>
        </p:sp>
        <p:sp>
          <p:nvSpPr>
            <p:cNvPr id="361" name="Shape 361"/>
            <p:cNvSpPr/>
            <p:nvPr/>
          </p:nvSpPr>
          <p:spPr>
            <a:xfrm>
              <a:off x="137262" y="160183"/>
              <a:ext cx="460214" cy="2154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12700" algn="ctr" defTabSz="829875">
                <a:defRPr sz="1600" spc="-11">
                  <a:solidFill>
                    <a:srgbClr val="AE9E79"/>
                  </a:solidFill>
                  <a:latin typeface="Roboto"/>
                  <a:ea typeface="Roboto"/>
                  <a:cs typeface="Roboto"/>
                  <a:sym typeface="Roboto"/>
                </a:defRPr>
              </a:lvl1pPr>
            </a:lstStyle>
            <a:p>
              <a:r>
                <a:rPr sz="1400" dirty="0"/>
                <a:t>R$</a:t>
              </a:r>
            </a:p>
          </p:txBody>
        </p:sp>
      </p:grpSp>
      <p:sp>
        <p:nvSpPr>
          <p:cNvPr id="363" name="Shape 363"/>
          <p:cNvSpPr/>
          <p:nvPr/>
        </p:nvSpPr>
        <p:spPr>
          <a:xfrm>
            <a:off x="603735" y="2457620"/>
            <a:ext cx="6186716" cy="2730028"/>
          </a:xfrm>
          <a:prstGeom prst="rect">
            <a:avLst/>
          </a:prstGeom>
          <a:blipFill>
            <a:blip r:embed="rId2"/>
            <a:stretch>
              <a:fillRect/>
            </a:stretch>
          </a:blipFill>
          <a:ln w="12700">
            <a:miter lim="400000"/>
          </a:ln>
        </p:spPr>
        <p:txBody>
          <a:bodyPr lIns="45718" tIns="45718" rIns="45718" bIns="45718"/>
          <a:lstStyle/>
          <a:p>
            <a:pPr defTabSz="829875">
              <a:defRPr sz="1600"/>
            </a:pPr>
            <a:endParaRPr sz="1600"/>
          </a:p>
        </p:txBody>
      </p:sp>
      <p:sp>
        <p:nvSpPr>
          <p:cNvPr id="364" name="Shape 364"/>
          <p:cNvSpPr/>
          <p:nvPr/>
        </p:nvSpPr>
        <p:spPr>
          <a:xfrm>
            <a:off x="762120" y="932893"/>
            <a:ext cx="7457776" cy="49859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indent="12700" defTabSz="829875">
              <a:defRPr sz="1100" spc="-90">
                <a:solidFill>
                  <a:srgbClr val="6D6E71"/>
                </a:solidFill>
                <a:latin typeface="Roboto"/>
                <a:ea typeface="Roboto"/>
                <a:cs typeface="Roboto"/>
                <a:sym typeface="Roboto"/>
              </a:defRPr>
            </a:lvl1pPr>
          </a:lstStyle>
          <a:p>
            <a:pPr marR="4610" indent="0">
              <a:lnSpc>
                <a:spcPct val="120000"/>
              </a:lnSpc>
              <a:spcBef>
                <a:spcPts val="1000"/>
              </a:spcBef>
            </a:pPr>
            <a:r>
              <a:rPr spc="-4" dirty="0">
                <a:solidFill>
                  <a:schemeClr val="bg2">
                    <a:lumMod val="60000"/>
                    <a:lumOff val="40000"/>
                  </a:schemeClr>
                </a:solidFill>
              </a:rPr>
              <a:t>Com </a:t>
            </a:r>
            <a:r>
              <a:rPr spc="-4" dirty="0" err="1">
                <a:solidFill>
                  <a:schemeClr val="bg2">
                    <a:lumMod val="60000"/>
                    <a:lumOff val="40000"/>
                  </a:schemeClr>
                </a:solidFill>
              </a:rPr>
              <a:t>mais</a:t>
            </a:r>
            <a:r>
              <a:rPr spc="-4" dirty="0">
                <a:solidFill>
                  <a:schemeClr val="bg2">
                    <a:lumMod val="60000"/>
                    <a:lumOff val="40000"/>
                  </a:schemeClr>
                </a:solidFill>
              </a:rPr>
              <a:t> de 15 </a:t>
            </a:r>
            <a:r>
              <a:rPr spc="-4" dirty="0" err="1">
                <a:solidFill>
                  <a:schemeClr val="bg2">
                    <a:lumMod val="60000"/>
                    <a:lumOff val="40000"/>
                  </a:schemeClr>
                </a:solidFill>
              </a:rPr>
              <a:t>anos</a:t>
            </a:r>
            <a:r>
              <a:rPr spc="-4" dirty="0">
                <a:solidFill>
                  <a:schemeClr val="bg2">
                    <a:lumMod val="60000"/>
                    <a:lumOff val="40000"/>
                  </a:schemeClr>
                </a:solidFill>
              </a:rPr>
              <a:t> de </a:t>
            </a:r>
            <a:r>
              <a:rPr spc="-4" dirty="0" err="1">
                <a:solidFill>
                  <a:schemeClr val="bg2">
                    <a:lumMod val="60000"/>
                    <a:lumOff val="40000"/>
                  </a:schemeClr>
                </a:solidFill>
              </a:rPr>
              <a:t>história</a:t>
            </a:r>
            <a:r>
              <a:rPr spc="-4" dirty="0">
                <a:solidFill>
                  <a:schemeClr val="bg2">
                    <a:lumMod val="60000"/>
                    <a:lumOff val="40000"/>
                  </a:schemeClr>
                </a:solidFill>
              </a:rPr>
              <a:t>, a XP é um dos </a:t>
            </a:r>
            <a:r>
              <a:rPr spc="-4" dirty="0" err="1">
                <a:solidFill>
                  <a:schemeClr val="bg2">
                    <a:lumMod val="60000"/>
                    <a:lumOff val="40000"/>
                  </a:schemeClr>
                </a:solidFill>
              </a:rPr>
              <a:t>maiores</a:t>
            </a:r>
            <a:r>
              <a:rPr spc="-4" dirty="0">
                <a:solidFill>
                  <a:schemeClr val="bg2">
                    <a:lumMod val="60000"/>
                    <a:lumOff val="40000"/>
                  </a:schemeClr>
                </a:solidFill>
              </a:rPr>
              <a:t> </a:t>
            </a:r>
            <a:r>
              <a:rPr spc="-4" dirty="0" err="1">
                <a:solidFill>
                  <a:schemeClr val="bg2">
                    <a:lumMod val="60000"/>
                    <a:lumOff val="40000"/>
                  </a:schemeClr>
                </a:solidFill>
              </a:rPr>
              <a:t>grupos</a:t>
            </a:r>
            <a:r>
              <a:rPr spc="-4" dirty="0">
                <a:solidFill>
                  <a:schemeClr val="bg2">
                    <a:lumMod val="60000"/>
                    <a:lumOff val="40000"/>
                  </a:schemeClr>
                </a:solidFill>
              </a:rPr>
              <a:t> </a:t>
            </a:r>
            <a:r>
              <a:rPr spc="-4" dirty="0" err="1">
                <a:solidFill>
                  <a:schemeClr val="bg2">
                    <a:lumMod val="60000"/>
                    <a:lumOff val="40000"/>
                  </a:schemeClr>
                </a:solidFill>
              </a:rPr>
              <a:t>ﬁnanceiros</a:t>
            </a:r>
            <a:r>
              <a:rPr spc="-4" dirty="0">
                <a:solidFill>
                  <a:schemeClr val="bg2">
                    <a:lumMod val="60000"/>
                    <a:lumOff val="40000"/>
                  </a:schemeClr>
                </a:solidFill>
              </a:rPr>
              <a:t> </a:t>
            </a:r>
            <a:r>
              <a:rPr spc="-4" dirty="0" err="1">
                <a:solidFill>
                  <a:schemeClr val="bg2">
                    <a:lumMod val="60000"/>
                    <a:lumOff val="40000"/>
                  </a:schemeClr>
                </a:solidFill>
              </a:rPr>
              <a:t>independentes</a:t>
            </a:r>
            <a:r>
              <a:rPr spc="-4" dirty="0">
                <a:solidFill>
                  <a:schemeClr val="bg2">
                    <a:lumMod val="60000"/>
                    <a:lumOff val="40000"/>
                  </a:schemeClr>
                </a:solidFill>
              </a:rPr>
              <a:t> do </a:t>
            </a:r>
            <a:r>
              <a:rPr spc="-4" dirty="0" err="1">
                <a:solidFill>
                  <a:schemeClr val="bg2">
                    <a:lumMod val="60000"/>
                    <a:lumOff val="40000"/>
                  </a:schemeClr>
                </a:solidFill>
              </a:rPr>
              <a:t>Brasil</a:t>
            </a:r>
            <a:r>
              <a:rPr spc="-4" dirty="0">
                <a:solidFill>
                  <a:schemeClr val="bg2">
                    <a:lumMod val="60000"/>
                    <a:lumOff val="40000"/>
                  </a:schemeClr>
                </a:solidFill>
              </a:rPr>
              <a:t>, </a:t>
            </a:r>
            <a:r>
              <a:rPr spc="-4" dirty="0" err="1">
                <a:solidFill>
                  <a:schemeClr val="bg2">
                    <a:lumMod val="60000"/>
                    <a:lumOff val="40000"/>
                  </a:schemeClr>
                </a:solidFill>
              </a:rPr>
              <a:t>presente</a:t>
            </a:r>
            <a:r>
              <a:rPr spc="-4" dirty="0">
                <a:solidFill>
                  <a:schemeClr val="bg2">
                    <a:lumMod val="60000"/>
                    <a:lumOff val="40000"/>
                  </a:schemeClr>
                </a:solidFill>
              </a:rPr>
              <a:t> </a:t>
            </a:r>
            <a:r>
              <a:rPr spc="-4" dirty="0" err="1">
                <a:solidFill>
                  <a:schemeClr val="bg2">
                    <a:lumMod val="60000"/>
                    <a:lumOff val="40000"/>
                  </a:schemeClr>
                </a:solidFill>
              </a:rPr>
              <a:t>nos</a:t>
            </a:r>
            <a:r>
              <a:rPr spc="-4" dirty="0">
                <a:solidFill>
                  <a:schemeClr val="bg2">
                    <a:lumMod val="60000"/>
                    <a:lumOff val="40000"/>
                  </a:schemeClr>
                </a:solidFill>
              </a:rPr>
              <a:t> </a:t>
            </a:r>
            <a:r>
              <a:rPr spc="-4" dirty="0" err="1">
                <a:solidFill>
                  <a:schemeClr val="bg2">
                    <a:lumMod val="60000"/>
                    <a:lumOff val="40000"/>
                  </a:schemeClr>
                </a:solidFill>
              </a:rPr>
              <a:t>principais</a:t>
            </a:r>
            <a:r>
              <a:rPr spc="-4" dirty="0">
                <a:solidFill>
                  <a:schemeClr val="bg2">
                    <a:lumMod val="60000"/>
                    <a:lumOff val="40000"/>
                  </a:schemeClr>
                </a:solidFill>
              </a:rPr>
              <a:t> </a:t>
            </a:r>
            <a:r>
              <a:rPr spc="-4" dirty="0" err="1">
                <a:solidFill>
                  <a:schemeClr val="bg2">
                    <a:lumMod val="60000"/>
                    <a:lumOff val="40000"/>
                  </a:schemeClr>
                </a:solidFill>
              </a:rPr>
              <a:t>centros</a:t>
            </a:r>
            <a:r>
              <a:rPr spc="-4" dirty="0">
                <a:solidFill>
                  <a:schemeClr val="bg2">
                    <a:lumMod val="60000"/>
                    <a:lumOff val="40000"/>
                  </a:schemeClr>
                </a:solidFill>
              </a:rPr>
              <a:t> </a:t>
            </a:r>
            <a:r>
              <a:rPr spc="-4" dirty="0" err="1">
                <a:solidFill>
                  <a:schemeClr val="bg2">
                    <a:lumMod val="60000"/>
                    <a:lumOff val="40000"/>
                  </a:schemeClr>
                </a:solidFill>
              </a:rPr>
              <a:t>ﬁnanceiros</a:t>
            </a:r>
            <a:r>
              <a:rPr spc="-4" dirty="0">
                <a:solidFill>
                  <a:schemeClr val="bg2">
                    <a:lumMod val="60000"/>
                    <a:lumOff val="40000"/>
                  </a:schemeClr>
                </a:solidFill>
              </a:rPr>
              <a:t> da </a:t>
            </a:r>
            <a:r>
              <a:rPr lang="pt-BR" spc="-4" dirty="0">
                <a:solidFill>
                  <a:schemeClr val="bg2">
                    <a:lumMod val="60000"/>
                    <a:lumOff val="40000"/>
                  </a:schemeClr>
                </a:solidFill>
              </a:rPr>
              <a:t> </a:t>
            </a:r>
            <a:r>
              <a:rPr spc="-4" dirty="0" err="1">
                <a:solidFill>
                  <a:schemeClr val="bg2">
                    <a:lumMod val="60000"/>
                    <a:lumOff val="40000"/>
                  </a:schemeClr>
                </a:solidFill>
              </a:rPr>
              <a:t>América</a:t>
            </a:r>
            <a:r>
              <a:rPr spc="-4" dirty="0">
                <a:solidFill>
                  <a:schemeClr val="bg2">
                    <a:lumMod val="60000"/>
                    <a:lumOff val="40000"/>
                  </a:schemeClr>
                </a:solidFill>
              </a:rPr>
              <a:t> e Europa.</a:t>
            </a:r>
          </a:p>
        </p:txBody>
      </p:sp>
      <p:sp>
        <p:nvSpPr>
          <p:cNvPr id="365" name="Shape 365"/>
          <p:cNvSpPr/>
          <p:nvPr/>
        </p:nvSpPr>
        <p:spPr>
          <a:xfrm>
            <a:off x="726250" y="1585820"/>
            <a:ext cx="7440488" cy="30777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indent="12700" defTabSz="829875">
              <a:defRPr sz="1300" b="1" spc="-105">
                <a:solidFill>
                  <a:srgbClr val="AD9E79"/>
                </a:solidFill>
                <a:latin typeface="Roboto"/>
                <a:ea typeface="Roboto"/>
                <a:cs typeface="Roboto"/>
                <a:sym typeface="Roboto"/>
              </a:defRPr>
            </a:lvl1pPr>
          </a:lstStyle>
          <a:p>
            <a:r>
              <a:rPr sz="1400" b="0" dirty="0" err="1"/>
              <a:t>Soluções</a:t>
            </a:r>
            <a:r>
              <a:rPr sz="1400" b="0" dirty="0"/>
              <a:t> </a:t>
            </a:r>
            <a:r>
              <a:rPr sz="1400" b="0" dirty="0" err="1"/>
              <a:t>inteligentes</a:t>
            </a:r>
            <a:r>
              <a:rPr sz="1400" b="0" dirty="0"/>
              <a:t>, </a:t>
            </a:r>
            <a:r>
              <a:rPr sz="1400" b="0" dirty="0" err="1"/>
              <a:t>arquitetura</a:t>
            </a:r>
            <a:r>
              <a:rPr sz="1400" b="0" dirty="0"/>
              <a:t> </a:t>
            </a:r>
            <a:r>
              <a:rPr sz="1400" b="0" dirty="0" err="1"/>
              <a:t>aberta</a:t>
            </a:r>
            <a:r>
              <a:rPr sz="1400" b="0" dirty="0"/>
              <a:t> e </a:t>
            </a:r>
            <a:r>
              <a:rPr sz="1400" b="0" dirty="0" err="1"/>
              <a:t>alternativas</a:t>
            </a:r>
            <a:r>
              <a:rPr sz="1400" b="0" dirty="0"/>
              <a:t> de </a:t>
            </a:r>
            <a:r>
              <a:rPr sz="1400" b="0" dirty="0" err="1"/>
              <a:t>investimentos</a:t>
            </a:r>
            <a:r>
              <a:rPr sz="1400" b="0" dirty="0"/>
              <a:t> no </a:t>
            </a:r>
            <a:r>
              <a:rPr sz="1400" b="0" dirty="0" err="1"/>
              <a:t>mercado</a:t>
            </a:r>
            <a:r>
              <a:rPr sz="1400" b="0" dirty="0"/>
              <a:t> global</a:t>
            </a:r>
          </a:p>
        </p:txBody>
      </p:sp>
      <p:sp>
        <p:nvSpPr>
          <p:cNvPr id="366" name="Shape 366"/>
          <p:cNvSpPr/>
          <p:nvPr/>
        </p:nvSpPr>
        <p:spPr>
          <a:xfrm>
            <a:off x="7253748" y="2663419"/>
            <a:ext cx="1371079" cy="222522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71450" indent="-171450" defTabSz="829875">
              <a:lnSpc>
                <a:spcPct val="180000"/>
              </a:lnSpc>
              <a:buFont typeface="Wingdings" panose="05000000000000000000" pitchFamily="2" charset="2"/>
              <a:buChar char="§"/>
              <a:defRPr sz="1500" b="1" spc="-123">
                <a:solidFill>
                  <a:srgbClr val="AD9E79"/>
                </a:solidFill>
                <a:latin typeface="Roboto"/>
                <a:ea typeface="Roboto"/>
                <a:cs typeface="Roboto"/>
                <a:sym typeface="Roboto"/>
              </a:defRPr>
            </a:pPr>
            <a:r>
              <a:rPr sz="1100" dirty="0"/>
              <a:t>HAMBURGO</a:t>
            </a:r>
          </a:p>
          <a:p>
            <a:pPr marL="171450" indent="-171450" defTabSz="829875">
              <a:lnSpc>
                <a:spcPct val="180000"/>
              </a:lnSpc>
              <a:buFont typeface="Wingdings" panose="05000000000000000000" pitchFamily="2" charset="2"/>
              <a:buChar char="§"/>
              <a:defRPr sz="1500" b="1" spc="-123">
                <a:solidFill>
                  <a:srgbClr val="AD9E79"/>
                </a:solidFill>
                <a:latin typeface="Roboto"/>
                <a:ea typeface="Roboto"/>
                <a:cs typeface="Roboto"/>
                <a:sym typeface="Roboto"/>
              </a:defRPr>
            </a:pPr>
            <a:r>
              <a:rPr sz="1100" dirty="0"/>
              <a:t>LONDRES</a:t>
            </a:r>
          </a:p>
          <a:p>
            <a:pPr marL="171450" indent="-171450" defTabSz="829875">
              <a:lnSpc>
                <a:spcPct val="180000"/>
              </a:lnSpc>
              <a:buFont typeface="Wingdings" panose="05000000000000000000" pitchFamily="2" charset="2"/>
              <a:buChar char="§"/>
              <a:defRPr sz="1500" b="1" spc="-123">
                <a:solidFill>
                  <a:srgbClr val="AD9E79"/>
                </a:solidFill>
                <a:latin typeface="Roboto"/>
                <a:ea typeface="Roboto"/>
                <a:cs typeface="Roboto"/>
                <a:sym typeface="Roboto"/>
              </a:defRPr>
            </a:pPr>
            <a:r>
              <a:rPr sz="1100" dirty="0"/>
              <a:t>GENEBRA</a:t>
            </a:r>
          </a:p>
          <a:p>
            <a:pPr marL="171450" indent="-171450" defTabSz="829875">
              <a:lnSpc>
                <a:spcPct val="180000"/>
              </a:lnSpc>
              <a:buFont typeface="Wingdings" panose="05000000000000000000" pitchFamily="2" charset="2"/>
              <a:buChar char="§"/>
              <a:defRPr sz="1500" b="1" spc="-123">
                <a:solidFill>
                  <a:srgbClr val="AD9E79"/>
                </a:solidFill>
                <a:latin typeface="Roboto"/>
                <a:ea typeface="Roboto"/>
                <a:cs typeface="Roboto"/>
                <a:sym typeface="Roboto"/>
              </a:defRPr>
            </a:pPr>
            <a:r>
              <a:rPr sz="1100" dirty="0"/>
              <a:t>NOVA IORQUE</a:t>
            </a:r>
          </a:p>
          <a:p>
            <a:pPr marL="171450" indent="-171450" defTabSz="829875">
              <a:lnSpc>
                <a:spcPct val="180000"/>
              </a:lnSpc>
              <a:buFont typeface="Wingdings" panose="05000000000000000000" pitchFamily="2" charset="2"/>
              <a:buChar char="§"/>
              <a:defRPr sz="1500" b="1" spc="-123">
                <a:solidFill>
                  <a:srgbClr val="AD9E79"/>
                </a:solidFill>
                <a:latin typeface="Roboto"/>
                <a:ea typeface="Roboto"/>
                <a:cs typeface="Roboto"/>
                <a:sym typeface="Roboto"/>
              </a:defRPr>
            </a:pPr>
            <a:r>
              <a:rPr sz="1100" dirty="0"/>
              <a:t>M</a:t>
            </a:r>
            <a:r>
              <a:rPr lang="pt-BR" sz="1100" dirty="0"/>
              <a:t>IA</a:t>
            </a:r>
            <a:r>
              <a:rPr sz="1100" dirty="0"/>
              <a:t>MI</a:t>
            </a:r>
          </a:p>
          <a:p>
            <a:pPr marL="171450" indent="-171450" defTabSz="829875">
              <a:lnSpc>
                <a:spcPct val="180000"/>
              </a:lnSpc>
              <a:buFont typeface="Wingdings" panose="05000000000000000000" pitchFamily="2" charset="2"/>
              <a:buChar char="§"/>
              <a:defRPr sz="1500" b="1" spc="-123">
                <a:solidFill>
                  <a:srgbClr val="AD9E79"/>
                </a:solidFill>
                <a:latin typeface="Roboto"/>
                <a:ea typeface="Roboto"/>
                <a:cs typeface="Roboto"/>
                <a:sym typeface="Roboto"/>
              </a:defRPr>
            </a:pPr>
            <a:r>
              <a:rPr sz="1100" dirty="0"/>
              <a:t>RIO DE JANEIRO</a:t>
            </a:r>
          </a:p>
          <a:p>
            <a:pPr marL="171450" indent="-171450" defTabSz="829875">
              <a:lnSpc>
                <a:spcPct val="180000"/>
              </a:lnSpc>
              <a:buFont typeface="Wingdings" panose="05000000000000000000" pitchFamily="2" charset="2"/>
              <a:buChar char="§"/>
              <a:defRPr sz="1500" b="1" spc="-123">
                <a:solidFill>
                  <a:srgbClr val="AD9E79"/>
                </a:solidFill>
                <a:latin typeface="Roboto"/>
                <a:ea typeface="Roboto"/>
                <a:cs typeface="Roboto"/>
                <a:sym typeface="Roboto"/>
              </a:defRPr>
            </a:pPr>
            <a:r>
              <a:rPr sz="1100" dirty="0"/>
              <a:t>SÃO PAULO</a:t>
            </a:r>
          </a:p>
        </p:txBody>
      </p:sp>
      <p:grpSp>
        <p:nvGrpSpPr>
          <p:cNvPr id="375" name="Group 375"/>
          <p:cNvGrpSpPr/>
          <p:nvPr/>
        </p:nvGrpSpPr>
        <p:grpSpPr>
          <a:xfrm>
            <a:off x="2896630" y="5664342"/>
            <a:ext cx="1775388" cy="652921"/>
            <a:chOff x="234786" y="79445"/>
            <a:chExt cx="1620616" cy="586629"/>
          </a:xfrm>
        </p:grpSpPr>
        <p:sp>
          <p:nvSpPr>
            <p:cNvPr id="372" name="Shape 372"/>
            <p:cNvSpPr/>
            <p:nvPr/>
          </p:nvSpPr>
          <p:spPr>
            <a:xfrm>
              <a:off x="440736" y="79445"/>
              <a:ext cx="382299" cy="387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12700" algn="ctr" defTabSz="829875">
                <a:defRPr sz="3000" spc="-23">
                  <a:solidFill>
                    <a:srgbClr val="AE9E79"/>
                  </a:solidFill>
                  <a:latin typeface="Roboto Slab Regular"/>
                  <a:ea typeface="Roboto Slab Regular"/>
                  <a:cs typeface="Roboto Slab Regular"/>
                  <a:sym typeface="Roboto Slab Regular"/>
                </a:defRPr>
              </a:lvl1pPr>
            </a:lstStyle>
            <a:p>
              <a:r>
                <a:rPr lang="pt-BR" sz="2800" dirty="0"/>
                <a:t>10</a:t>
              </a:r>
              <a:endParaRPr sz="2800" dirty="0"/>
            </a:p>
          </p:txBody>
        </p:sp>
        <p:sp>
          <p:nvSpPr>
            <p:cNvPr id="373" name="Shape 373"/>
            <p:cNvSpPr/>
            <p:nvPr/>
          </p:nvSpPr>
          <p:spPr>
            <a:xfrm>
              <a:off x="784547" y="195981"/>
              <a:ext cx="1070855" cy="4700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indent="12700" defTabSz="829875">
                <a:defRPr sz="1000" b="1" spc="-75">
                  <a:solidFill>
                    <a:srgbClr val="AD9E79"/>
                  </a:solidFill>
                  <a:latin typeface="Roboto"/>
                  <a:ea typeface="Roboto"/>
                  <a:cs typeface="Roboto"/>
                  <a:sym typeface="Roboto"/>
                </a:defRPr>
              </a:pPr>
              <a:r>
                <a:rPr sz="1000" dirty="0"/>
                <a:t>MIL</a:t>
              </a:r>
              <a:br>
                <a:rPr sz="1000" dirty="0"/>
              </a:br>
              <a:r>
                <a:rPr sz="900" dirty="0">
                  <a:solidFill>
                    <a:schemeClr val="bg1">
                      <a:lumMod val="50000"/>
                    </a:schemeClr>
                  </a:solidFill>
                </a:rPr>
                <a:t>NOVOS CLIENTES POR MÊS</a:t>
              </a:r>
              <a:endParaRPr sz="1000" dirty="0">
                <a:solidFill>
                  <a:schemeClr val="bg1">
                    <a:lumMod val="50000"/>
                  </a:schemeClr>
                </a:solidFill>
              </a:endParaRPr>
            </a:p>
          </p:txBody>
        </p:sp>
        <p:sp>
          <p:nvSpPr>
            <p:cNvPr id="374" name="Shape 374"/>
            <p:cNvSpPr/>
            <p:nvPr/>
          </p:nvSpPr>
          <p:spPr>
            <a:xfrm>
              <a:off x="234786" y="154004"/>
              <a:ext cx="365848" cy="2765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12700" algn="ctr" defTabSz="829875">
                <a:defRPr sz="3000" spc="-23">
                  <a:solidFill>
                    <a:srgbClr val="AE9E79"/>
                  </a:solidFill>
                  <a:latin typeface="Roboto Slab Bold"/>
                  <a:ea typeface="Roboto Slab Bold"/>
                  <a:cs typeface="Roboto Slab Bold"/>
                  <a:sym typeface="Roboto Slab Bold"/>
                </a:defRPr>
              </a:lvl1pPr>
            </a:lstStyle>
            <a:p>
              <a:r>
                <a:rPr sz="2000" dirty="0"/>
                <a:t>+</a:t>
              </a:r>
            </a:p>
          </p:txBody>
        </p:sp>
      </p:grpSp>
      <p:grpSp>
        <p:nvGrpSpPr>
          <p:cNvPr id="378" name="Group 378"/>
          <p:cNvGrpSpPr/>
          <p:nvPr/>
        </p:nvGrpSpPr>
        <p:grpSpPr>
          <a:xfrm>
            <a:off x="4994906" y="5676514"/>
            <a:ext cx="1420932" cy="683593"/>
            <a:chOff x="174532" y="-13915"/>
            <a:chExt cx="1420931" cy="683592"/>
          </a:xfrm>
        </p:grpSpPr>
        <p:sp>
          <p:nvSpPr>
            <p:cNvPr id="376" name="Shape 376"/>
            <p:cNvSpPr/>
            <p:nvPr/>
          </p:nvSpPr>
          <p:spPr>
            <a:xfrm>
              <a:off x="174532" y="-13915"/>
              <a:ext cx="903869" cy="430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12700" algn="ctr" defTabSz="829875">
                <a:defRPr sz="3000" spc="-23">
                  <a:solidFill>
                    <a:srgbClr val="AE9E79"/>
                  </a:solidFill>
                  <a:latin typeface="Roboto Slab Regular"/>
                  <a:ea typeface="Roboto Slab Regular"/>
                  <a:cs typeface="Roboto Slab Regular"/>
                  <a:sym typeface="Roboto Slab Regular"/>
                </a:defRPr>
              </a:lvl1pPr>
            </a:lstStyle>
            <a:p>
              <a:r>
                <a:rPr lang="pt-BR" sz="2800" dirty="0"/>
                <a:t>410 </a:t>
              </a:r>
              <a:r>
                <a:rPr lang="pt-BR" sz="1000" b="1" spc="-75" dirty="0">
                  <a:solidFill>
                    <a:srgbClr val="AD9E79"/>
                  </a:solidFill>
                  <a:latin typeface="Roboto"/>
                  <a:ea typeface="Roboto"/>
                  <a:cs typeface="Roboto"/>
                  <a:sym typeface="Calibri"/>
                </a:rPr>
                <a:t>MIL</a:t>
              </a:r>
              <a:endParaRPr sz="1000" b="1" spc="-75" dirty="0">
                <a:solidFill>
                  <a:srgbClr val="AD9E79"/>
                </a:solidFill>
                <a:latin typeface="Roboto"/>
                <a:ea typeface="Roboto"/>
                <a:cs typeface="Roboto"/>
                <a:sym typeface="Calibri"/>
              </a:endParaRPr>
            </a:p>
          </p:txBody>
        </p:sp>
        <p:sp>
          <p:nvSpPr>
            <p:cNvPr id="377" name="Shape 377"/>
            <p:cNvSpPr/>
            <p:nvPr/>
          </p:nvSpPr>
          <p:spPr>
            <a:xfrm>
              <a:off x="797336" y="298840"/>
              <a:ext cx="798127" cy="3708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indent="12700" defTabSz="829875">
                <a:defRPr sz="1000" spc="-75">
                  <a:solidFill>
                    <a:srgbClr val="6D6E71"/>
                  </a:solidFill>
                  <a:latin typeface="Roboto"/>
                  <a:ea typeface="Roboto"/>
                  <a:cs typeface="Roboto"/>
                  <a:sym typeface="Roboto"/>
                </a:defRPr>
              </a:lvl1pPr>
            </a:lstStyle>
            <a:p>
              <a:r>
                <a:rPr sz="900" b="1" dirty="0">
                  <a:solidFill>
                    <a:schemeClr val="bg1">
                      <a:lumMod val="50000"/>
                    </a:schemeClr>
                  </a:solidFill>
                  <a:sym typeface="Calibri"/>
                </a:rPr>
                <a:t>CLIENTES ATIVOS</a:t>
              </a:r>
            </a:p>
          </p:txBody>
        </p:sp>
      </p:grpSp>
      <p:grpSp>
        <p:nvGrpSpPr>
          <p:cNvPr id="381" name="Group 381"/>
          <p:cNvGrpSpPr/>
          <p:nvPr/>
        </p:nvGrpSpPr>
        <p:grpSpPr>
          <a:xfrm>
            <a:off x="6415838" y="5681752"/>
            <a:ext cx="2080859" cy="475696"/>
            <a:chOff x="-192680" y="86764"/>
            <a:chExt cx="2080857" cy="475695"/>
          </a:xfrm>
        </p:grpSpPr>
        <p:sp>
          <p:nvSpPr>
            <p:cNvPr id="379" name="Shape 379"/>
            <p:cNvSpPr/>
            <p:nvPr/>
          </p:nvSpPr>
          <p:spPr>
            <a:xfrm>
              <a:off x="-192680" y="86764"/>
              <a:ext cx="917122" cy="430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12700" algn="ctr" defTabSz="829875">
                <a:defRPr sz="3000" spc="-23">
                  <a:solidFill>
                    <a:srgbClr val="AE9E79"/>
                  </a:solidFill>
                  <a:latin typeface="Roboto Slab Regular"/>
                  <a:ea typeface="Roboto Slab Regular"/>
                  <a:cs typeface="Roboto Slab Regular"/>
                  <a:sym typeface="Roboto Slab Regular"/>
                </a:defRPr>
              </a:lvl1pPr>
            </a:lstStyle>
            <a:p>
              <a:r>
                <a:rPr lang="pt-BR" sz="2800" dirty="0"/>
                <a:t>100</a:t>
              </a:r>
              <a:r>
                <a:rPr sz="2800" dirty="0"/>
                <a:t>0</a:t>
              </a:r>
            </a:p>
          </p:txBody>
        </p:sp>
        <p:sp>
          <p:nvSpPr>
            <p:cNvPr id="380" name="Shape 380"/>
            <p:cNvSpPr/>
            <p:nvPr/>
          </p:nvSpPr>
          <p:spPr>
            <a:xfrm>
              <a:off x="645229" y="331632"/>
              <a:ext cx="1242948"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indent="12700" defTabSz="829875">
                <a:defRPr sz="1000" spc="-75">
                  <a:solidFill>
                    <a:srgbClr val="6D6E71"/>
                  </a:solidFill>
                  <a:latin typeface="Roboto"/>
                  <a:ea typeface="Roboto"/>
                  <a:cs typeface="Roboto"/>
                  <a:sym typeface="Roboto"/>
                </a:defRPr>
              </a:lvl1pPr>
            </a:lstStyle>
            <a:p>
              <a:r>
                <a:rPr sz="900" b="1" dirty="0">
                  <a:solidFill>
                    <a:schemeClr val="bg1">
                      <a:lumMod val="50000"/>
                    </a:schemeClr>
                  </a:solidFill>
                </a:rPr>
                <a:t>COLABORADORES</a:t>
              </a:r>
            </a:p>
          </p:txBody>
        </p:sp>
      </p:grpSp>
      <p:sp>
        <p:nvSpPr>
          <p:cNvPr id="382" name="Shape 382"/>
          <p:cNvSpPr>
            <a:spLocks noGrp="1"/>
          </p:cNvSpPr>
          <p:nvPr>
            <p:ph type="sldNum" sz="quarter" idx="4294967295"/>
          </p:nvPr>
        </p:nvSpPr>
        <p:spPr>
          <a:xfrm>
            <a:off x="8854134" y="595313"/>
            <a:ext cx="82843" cy="153888"/>
          </a:xfrm>
          <a:prstGeom prst="rect">
            <a:avLst/>
          </a:prstGeom>
          <a:extLst>
            <a:ext uri="{C572A759-6A51-4108-AA02-DFA0A04FC94B}">
              <ma14:wrappingTextBoxFlag xmlns:ma14="http://schemas.microsoft.com/office/mac/drawingml/2011/main" xmlns="" val="1"/>
            </a:ext>
          </a:extLst>
        </p:spPr>
        <p:txBody>
          <a:bodyPr/>
          <a:lstStyle>
            <a:lvl1pPr indent="12700" algn="ctr" defTabSz="829875">
              <a:defRPr spc="-4">
                <a:solidFill>
                  <a:srgbClr val="6D6E71"/>
                </a:solidFill>
                <a:latin typeface="Roboto Slab Regular"/>
                <a:ea typeface="Roboto Slab Regular"/>
                <a:cs typeface="Roboto Slab Regular"/>
                <a:sym typeface="Roboto Slab Regular"/>
              </a:defRPr>
            </a:lvl1pPr>
          </a:lstStyle>
          <a:p>
            <a:fld id="{86CB4B4D-7CA3-9044-876B-883B54F8677D}" type="slidenum">
              <a:t>3</a:t>
            </a:fld>
            <a:endParaRPr/>
          </a:p>
        </p:txBody>
      </p:sp>
      <p:sp>
        <p:nvSpPr>
          <p:cNvPr id="28" name="Shape 687"/>
          <p:cNvSpPr/>
          <p:nvPr/>
        </p:nvSpPr>
        <p:spPr>
          <a:xfrm flipV="1">
            <a:off x="767080" y="1500137"/>
            <a:ext cx="4015935" cy="8514"/>
          </a:xfrm>
          <a:prstGeom prst="line">
            <a:avLst/>
          </a:prstGeom>
          <a:ln w="19050">
            <a:solidFill>
              <a:srgbClr val="C1B69A"/>
            </a:solidFill>
          </a:ln>
        </p:spPr>
        <p:txBody>
          <a:bodyPr lIns="45718" tIns="45718" rIns="45718" bIns="45718"/>
          <a:lstStyle/>
          <a:p>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p:nvPr/>
        </p:nvSpPr>
        <p:spPr>
          <a:xfrm>
            <a:off x="802369" y="252206"/>
            <a:ext cx="6296751"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r>
              <a:rPr dirty="0"/>
              <a:t>PLATAFORMA RPPS</a:t>
            </a:r>
          </a:p>
        </p:txBody>
      </p:sp>
      <p:sp>
        <p:nvSpPr>
          <p:cNvPr id="439" name="Shape 439"/>
          <p:cNvSpPr/>
          <p:nvPr/>
        </p:nvSpPr>
        <p:spPr>
          <a:xfrm rot="16200000">
            <a:off x="89243" y="3713098"/>
            <a:ext cx="1600057" cy="14862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16" y="0"/>
                </a:lnTo>
                <a:lnTo>
                  <a:pt x="16584" y="0"/>
                </a:lnTo>
                <a:lnTo>
                  <a:pt x="21600" y="10800"/>
                </a:lnTo>
                <a:lnTo>
                  <a:pt x="16584" y="21600"/>
                </a:lnTo>
                <a:lnTo>
                  <a:pt x="5016" y="21600"/>
                </a:lnTo>
                <a:close/>
              </a:path>
            </a:pathLst>
          </a:custGeom>
          <a:solidFill>
            <a:srgbClr val="AD9E79">
              <a:alpha val="35124"/>
            </a:srgbClr>
          </a:solidFill>
          <a:ln w="12700">
            <a:miter lim="400000"/>
          </a:ln>
        </p:spPr>
        <p:txBody>
          <a:bodyPr lIns="45718" tIns="45718" rIns="45718" bIns="45718" anchor="ctr"/>
          <a:lstStyle/>
          <a:p>
            <a:pPr algn="ctr" defTabSz="498922"/>
            <a:endParaRPr dirty="0"/>
          </a:p>
        </p:txBody>
      </p:sp>
      <p:sp>
        <p:nvSpPr>
          <p:cNvPr id="440" name="Shape 440"/>
          <p:cNvSpPr/>
          <p:nvPr/>
        </p:nvSpPr>
        <p:spPr>
          <a:xfrm rot="16200000">
            <a:off x="5555972" y="1054551"/>
            <a:ext cx="1600057" cy="1486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16" y="0"/>
                </a:lnTo>
                <a:lnTo>
                  <a:pt x="16584" y="0"/>
                </a:lnTo>
                <a:lnTo>
                  <a:pt x="21600" y="10800"/>
                </a:lnTo>
                <a:lnTo>
                  <a:pt x="16584" y="21600"/>
                </a:lnTo>
                <a:lnTo>
                  <a:pt x="5016" y="21600"/>
                </a:lnTo>
                <a:close/>
              </a:path>
            </a:pathLst>
          </a:custGeom>
          <a:solidFill>
            <a:srgbClr val="AD9E79">
              <a:alpha val="35124"/>
            </a:srgbClr>
          </a:solidFill>
          <a:ln w="12700">
            <a:miter lim="400000"/>
          </a:ln>
        </p:spPr>
        <p:txBody>
          <a:bodyPr lIns="45718" tIns="45718" rIns="45718" bIns="45718" anchor="ctr"/>
          <a:lstStyle/>
          <a:p>
            <a:pPr algn="ctr" defTabSz="498922"/>
            <a:endParaRPr dirty="0"/>
          </a:p>
        </p:txBody>
      </p:sp>
      <p:grpSp>
        <p:nvGrpSpPr>
          <p:cNvPr id="443" name="Group 443"/>
          <p:cNvGrpSpPr/>
          <p:nvPr/>
        </p:nvGrpSpPr>
        <p:grpSpPr>
          <a:xfrm>
            <a:off x="910161" y="2269714"/>
            <a:ext cx="1643041" cy="1664264"/>
            <a:chOff x="0" y="0"/>
            <a:chExt cx="1643037" cy="1664261"/>
          </a:xfrm>
        </p:grpSpPr>
        <p:sp>
          <p:nvSpPr>
            <p:cNvPr id="441" name="Shape 441"/>
            <p:cNvSpPr/>
            <p:nvPr/>
          </p:nvSpPr>
          <p:spPr>
            <a:xfrm>
              <a:off x="132038" y="608134"/>
              <a:ext cx="1378961" cy="2701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0793" tIns="20793" rIns="20793" bIns="20793" numCol="1" anchor="t">
              <a:spAutoFit/>
            </a:bodyPr>
            <a:lstStyle>
              <a:lvl1pPr algn="ctr" defTabSz="277402">
                <a:defRPr sz="1500" cap="all">
                  <a:solidFill>
                    <a:srgbClr val="AD9E79"/>
                  </a:solidFill>
                  <a:latin typeface="Roboto Black"/>
                  <a:ea typeface="Roboto Black"/>
                  <a:cs typeface="Roboto Black"/>
                  <a:sym typeface="Roboto Black"/>
                </a:defRPr>
              </a:lvl1pPr>
            </a:lstStyle>
            <a:p>
              <a:r>
                <a:t>EDUCAÇÃO</a:t>
              </a:r>
            </a:p>
          </p:txBody>
        </p:sp>
        <p:sp>
          <p:nvSpPr>
            <p:cNvPr id="442" name="Shape 442"/>
            <p:cNvSpPr/>
            <p:nvPr/>
          </p:nvSpPr>
          <p:spPr>
            <a:xfrm rot="16200000">
              <a:off x="-10613" y="10611"/>
              <a:ext cx="1664262" cy="1643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1" y="0"/>
                  </a:lnTo>
                  <a:lnTo>
                    <a:pt x="16269" y="0"/>
                  </a:lnTo>
                  <a:lnTo>
                    <a:pt x="21600" y="10800"/>
                  </a:lnTo>
                  <a:lnTo>
                    <a:pt x="16269" y="21600"/>
                  </a:lnTo>
                  <a:lnTo>
                    <a:pt x="5331" y="21600"/>
                  </a:lnTo>
                  <a:close/>
                </a:path>
              </a:pathLst>
            </a:custGeom>
            <a:noFill/>
            <a:ln w="3175" cap="flat">
              <a:solidFill>
                <a:srgbClr val="7F7F7F"/>
              </a:solidFill>
              <a:prstDash val="solid"/>
              <a:round/>
            </a:ln>
            <a:effectLst/>
          </p:spPr>
          <p:txBody>
            <a:bodyPr wrap="square" lIns="45718" tIns="45718" rIns="45718" bIns="45718" numCol="1" anchor="ctr">
              <a:noAutofit/>
            </a:bodyPr>
            <a:lstStyle/>
            <a:p>
              <a:pPr algn="ctr" defTabSz="277402">
                <a:defRPr sz="1000"/>
              </a:pPr>
              <a:endParaRPr sz="1000"/>
            </a:p>
          </p:txBody>
        </p:sp>
      </p:grpSp>
      <p:grpSp>
        <p:nvGrpSpPr>
          <p:cNvPr id="455" name="Group 455"/>
          <p:cNvGrpSpPr/>
          <p:nvPr/>
        </p:nvGrpSpPr>
        <p:grpSpPr>
          <a:xfrm>
            <a:off x="2760284" y="2269716"/>
            <a:ext cx="3341200" cy="1664263"/>
            <a:chOff x="3154" y="7395"/>
            <a:chExt cx="3341196" cy="1664261"/>
          </a:xfrm>
        </p:grpSpPr>
        <p:sp>
          <p:nvSpPr>
            <p:cNvPr id="449" name="Shape 449"/>
            <p:cNvSpPr/>
            <p:nvPr/>
          </p:nvSpPr>
          <p:spPr>
            <a:xfrm rot="16200000">
              <a:off x="-7458" y="18007"/>
              <a:ext cx="1664261" cy="16430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1" y="0"/>
                  </a:lnTo>
                  <a:lnTo>
                    <a:pt x="16269" y="0"/>
                  </a:lnTo>
                  <a:lnTo>
                    <a:pt x="21600" y="10800"/>
                  </a:lnTo>
                  <a:lnTo>
                    <a:pt x="16269" y="21600"/>
                  </a:lnTo>
                  <a:lnTo>
                    <a:pt x="5331" y="21600"/>
                  </a:lnTo>
                  <a:close/>
                </a:path>
              </a:pathLst>
            </a:custGeom>
            <a:noFill/>
            <a:ln w="3175" cap="flat">
              <a:solidFill>
                <a:srgbClr val="7F7F7F"/>
              </a:solidFill>
              <a:prstDash val="solid"/>
              <a:round/>
            </a:ln>
            <a:effectLst/>
          </p:spPr>
          <p:txBody>
            <a:bodyPr wrap="square" lIns="45718" tIns="45718" rIns="45718" bIns="45718" numCol="1" anchor="ctr">
              <a:noAutofit/>
            </a:bodyPr>
            <a:lstStyle/>
            <a:p>
              <a:pPr algn="ctr" defTabSz="277402">
                <a:defRPr sz="1000"/>
              </a:pPr>
              <a:endParaRPr sz="1000"/>
            </a:p>
          </p:txBody>
        </p:sp>
        <p:sp>
          <p:nvSpPr>
            <p:cNvPr id="450" name="Shape 450"/>
            <p:cNvSpPr/>
            <p:nvPr/>
          </p:nvSpPr>
          <p:spPr>
            <a:xfrm>
              <a:off x="1965390" y="512573"/>
              <a:ext cx="1378960" cy="4987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0793" tIns="20793" rIns="20793" bIns="20793" numCol="1" anchor="t">
              <a:spAutoFit/>
            </a:bodyPr>
            <a:lstStyle>
              <a:lvl1pPr algn="ctr" defTabSz="277402">
                <a:defRPr sz="1500" cap="all">
                  <a:solidFill>
                    <a:srgbClr val="AD9E79"/>
                  </a:solidFill>
                  <a:latin typeface="Roboto Black"/>
                  <a:ea typeface="Roboto Black"/>
                  <a:cs typeface="Roboto Black"/>
                  <a:sym typeface="Roboto Black"/>
                </a:defRPr>
              </a:lvl1pPr>
            </a:lstStyle>
            <a:p>
              <a:r>
                <a:rPr dirty="0"/>
                <a:t>PLATAFORMA DE FUNDOS</a:t>
              </a:r>
            </a:p>
          </p:txBody>
        </p:sp>
      </p:grpSp>
      <p:grpSp>
        <p:nvGrpSpPr>
          <p:cNvPr id="462" name="Group 462"/>
          <p:cNvGrpSpPr/>
          <p:nvPr/>
        </p:nvGrpSpPr>
        <p:grpSpPr>
          <a:xfrm>
            <a:off x="4608840" y="2269715"/>
            <a:ext cx="3464335" cy="1664262"/>
            <a:chOff x="20369" y="7396"/>
            <a:chExt cx="3464333" cy="1664260"/>
          </a:xfrm>
        </p:grpSpPr>
        <p:sp>
          <p:nvSpPr>
            <p:cNvPr id="456" name="Shape 456"/>
            <p:cNvSpPr/>
            <p:nvPr/>
          </p:nvSpPr>
          <p:spPr>
            <a:xfrm rot="16200000">
              <a:off x="9758" y="18007"/>
              <a:ext cx="1664260" cy="16430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1" y="0"/>
                  </a:lnTo>
                  <a:lnTo>
                    <a:pt x="16269" y="0"/>
                  </a:lnTo>
                  <a:lnTo>
                    <a:pt x="21600" y="10800"/>
                  </a:lnTo>
                  <a:lnTo>
                    <a:pt x="16269" y="21600"/>
                  </a:lnTo>
                  <a:lnTo>
                    <a:pt x="5331" y="21600"/>
                  </a:lnTo>
                  <a:close/>
                </a:path>
              </a:pathLst>
            </a:custGeom>
            <a:noFill/>
            <a:ln w="3175" cap="flat">
              <a:solidFill>
                <a:srgbClr val="7F7F7F"/>
              </a:solidFill>
              <a:prstDash val="solid"/>
              <a:round/>
            </a:ln>
            <a:effectLst/>
          </p:spPr>
          <p:txBody>
            <a:bodyPr wrap="square" lIns="45718" tIns="45718" rIns="45718" bIns="45718" numCol="1" anchor="ctr">
              <a:noAutofit/>
            </a:bodyPr>
            <a:lstStyle/>
            <a:p>
              <a:pPr algn="ctr" defTabSz="277402">
                <a:defRPr sz="1000"/>
              </a:pPr>
              <a:endParaRPr sz="1000"/>
            </a:p>
          </p:txBody>
        </p:sp>
        <p:sp>
          <p:nvSpPr>
            <p:cNvPr id="457" name="Shape 457"/>
            <p:cNvSpPr/>
            <p:nvPr/>
          </p:nvSpPr>
          <p:spPr>
            <a:xfrm>
              <a:off x="1896182" y="512575"/>
              <a:ext cx="1588520" cy="4987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0793" tIns="20793" rIns="20793" bIns="20793" numCol="1" anchor="t">
              <a:spAutoFit/>
            </a:bodyPr>
            <a:lstStyle>
              <a:lvl1pPr algn="ctr" defTabSz="277402">
                <a:defRPr sz="1500" cap="all">
                  <a:solidFill>
                    <a:srgbClr val="AD9E79"/>
                  </a:solidFill>
                  <a:latin typeface="Roboto Black"/>
                  <a:ea typeface="Roboto Black"/>
                  <a:cs typeface="Roboto Black"/>
                  <a:sym typeface="Roboto Black"/>
                </a:defRPr>
              </a:lvl1pPr>
            </a:lstStyle>
            <a:p>
              <a:r>
                <a:rPr sz="1450" dirty="0"/>
                <a:t>CARTEIRAS ADMINISTRADAS</a:t>
              </a:r>
            </a:p>
          </p:txBody>
        </p:sp>
      </p:grpSp>
      <p:grpSp>
        <p:nvGrpSpPr>
          <p:cNvPr id="465" name="Group 465"/>
          <p:cNvGrpSpPr/>
          <p:nvPr/>
        </p:nvGrpSpPr>
        <p:grpSpPr>
          <a:xfrm>
            <a:off x="2859574" y="2269714"/>
            <a:ext cx="5240863" cy="1664265"/>
            <a:chOff x="-3597813" y="0"/>
            <a:chExt cx="5240850" cy="1664262"/>
          </a:xfrm>
        </p:grpSpPr>
        <p:sp>
          <p:nvSpPr>
            <p:cNvPr id="463" name="Shape 463"/>
            <p:cNvSpPr/>
            <p:nvPr/>
          </p:nvSpPr>
          <p:spPr>
            <a:xfrm rot="16200000">
              <a:off x="-10613" y="10611"/>
              <a:ext cx="1664262" cy="16430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1" y="0"/>
                  </a:lnTo>
                  <a:lnTo>
                    <a:pt x="16269" y="0"/>
                  </a:lnTo>
                  <a:lnTo>
                    <a:pt x="21600" y="10800"/>
                  </a:lnTo>
                  <a:lnTo>
                    <a:pt x="16269" y="21600"/>
                  </a:lnTo>
                  <a:lnTo>
                    <a:pt x="5331" y="21600"/>
                  </a:lnTo>
                  <a:close/>
                </a:path>
              </a:pathLst>
            </a:custGeom>
            <a:noFill/>
            <a:ln w="3175" cap="flat">
              <a:solidFill>
                <a:srgbClr val="7F7F7F"/>
              </a:solidFill>
              <a:prstDash val="solid"/>
              <a:round/>
            </a:ln>
            <a:effectLst/>
          </p:spPr>
          <p:txBody>
            <a:bodyPr wrap="square" lIns="45718" tIns="45718" rIns="45718" bIns="45718" numCol="1" anchor="ctr">
              <a:noAutofit/>
            </a:bodyPr>
            <a:lstStyle/>
            <a:p>
              <a:pPr algn="ctr" defTabSz="277402">
                <a:defRPr sz="1000"/>
              </a:pPr>
              <a:endParaRPr sz="1000"/>
            </a:p>
          </p:txBody>
        </p:sp>
        <p:sp>
          <p:nvSpPr>
            <p:cNvPr id="464" name="Shape 464"/>
            <p:cNvSpPr/>
            <p:nvPr/>
          </p:nvSpPr>
          <p:spPr>
            <a:xfrm>
              <a:off x="-3597813" y="390880"/>
              <a:ext cx="1378961" cy="7273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0793" tIns="20793" rIns="20793" bIns="20793" numCol="1" anchor="t">
              <a:spAutoFit/>
            </a:bodyPr>
            <a:lstStyle>
              <a:lvl1pPr algn="ctr" defTabSz="277402">
                <a:defRPr sz="1500" cap="all">
                  <a:solidFill>
                    <a:srgbClr val="AD9E79"/>
                  </a:solidFill>
                  <a:latin typeface="Roboto Black"/>
                  <a:ea typeface="Roboto Black"/>
                  <a:cs typeface="Roboto Black"/>
                  <a:sym typeface="Roboto Black"/>
                </a:defRPr>
              </a:lvl1pPr>
            </a:lstStyle>
            <a:p>
              <a:r>
                <a:rPr dirty="0"/>
                <a:t>TÍTULOS PÚBLICOS FEDERAIS</a:t>
              </a:r>
            </a:p>
          </p:txBody>
        </p:sp>
      </p:grpSp>
      <p:sp>
        <p:nvSpPr>
          <p:cNvPr id="471" name="Shape 471"/>
          <p:cNvSpPr>
            <a:spLocks noGrp="1"/>
          </p:cNvSpPr>
          <p:nvPr>
            <p:ph type="sldNum" sz="quarter" idx="4294967295"/>
          </p:nvPr>
        </p:nvSpPr>
        <p:spPr>
          <a:xfrm>
            <a:off x="8854134" y="595313"/>
            <a:ext cx="82843" cy="153888"/>
          </a:xfrm>
          <a:prstGeom prst="rect">
            <a:avLst/>
          </a:prstGeom>
          <a:extLst>
            <a:ext uri="{C572A759-6A51-4108-AA02-DFA0A04FC94B}">
              <ma14:wrappingTextBoxFlag xmlns:ma14="http://schemas.microsoft.com/office/mac/drawingml/2011/main" xmlns="" val="1"/>
            </a:ext>
          </a:extLst>
        </p:spPr>
        <p:txBody>
          <a:bodyPr/>
          <a:lstStyle>
            <a:lvl1pPr indent="12700" algn="ctr" defTabSz="829875">
              <a:defRPr spc="-4">
                <a:solidFill>
                  <a:srgbClr val="6D6E71"/>
                </a:solidFill>
                <a:latin typeface="Roboto Slab Regular"/>
                <a:ea typeface="Roboto Slab Regular"/>
                <a:cs typeface="Roboto Slab Regular"/>
                <a:sym typeface="Roboto Slab Regular"/>
              </a:defRPr>
            </a:lvl1pPr>
          </a:lstStyle>
          <a:p>
            <a:fld id="{86CB4B4D-7CA3-9044-876B-883B54F8677D}" type="slidenum">
              <a:t>4</a:t>
            </a:fld>
            <a:endParaRPr/>
          </a:p>
        </p:txBody>
      </p:sp>
      <p:sp>
        <p:nvSpPr>
          <p:cNvPr id="37" name="Shape 364"/>
          <p:cNvSpPr/>
          <p:nvPr/>
        </p:nvSpPr>
        <p:spPr>
          <a:xfrm>
            <a:off x="762121" y="1022346"/>
            <a:ext cx="3809880" cy="32707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indent="12700" defTabSz="829875">
              <a:defRPr sz="1100" spc="-90">
                <a:solidFill>
                  <a:srgbClr val="6D6E71"/>
                </a:solidFill>
                <a:latin typeface="Roboto"/>
                <a:ea typeface="Roboto"/>
                <a:cs typeface="Roboto"/>
                <a:sym typeface="Roboto"/>
              </a:defRPr>
            </a:lvl1pPr>
          </a:lstStyle>
          <a:p>
            <a:pPr marR="4610" indent="0">
              <a:lnSpc>
                <a:spcPct val="120000"/>
              </a:lnSpc>
              <a:spcBef>
                <a:spcPts val="1000"/>
              </a:spcBef>
            </a:pPr>
            <a:r>
              <a:rPr lang="pt-BR" sz="1400" b="1" spc="-105" dirty="0">
                <a:solidFill>
                  <a:srgbClr val="AD9E79"/>
                </a:solidFill>
              </a:rPr>
              <a:t>Produtos adequados à Resolução 3.922</a:t>
            </a:r>
            <a:endParaRPr sz="1400" b="1" spc="-105" dirty="0">
              <a:solidFill>
                <a:srgbClr val="AD9E79"/>
              </a:solidFill>
            </a:endParaRPr>
          </a:p>
        </p:txBody>
      </p:sp>
      <p:sp>
        <p:nvSpPr>
          <p:cNvPr id="38" name="Shape 1297"/>
          <p:cNvSpPr/>
          <p:nvPr/>
        </p:nvSpPr>
        <p:spPr>
          <a:xfrm>
            <a:off x="-1735" y="5914164"/>
            <a:ext cx="8694830" cy="961418"/>
          </a:xfrm>
          <a:prstGeom prst="rect">
            <a:avLst/>
          </a:prstGeom>
          <a:blipFill>
            <a:blip r:embed="rId2"/>
            <a:stretch>
              <a:fillRect/>
            </a:stretch>
          </a:blipFill>
          <a:ln w="12700">
            <a:miter lim="400000"/>
          </a:ln>
        </p:spPr>
        <p:txBody>
          <a:bodyPr lIns="45718" tIns="45718" rIns="45718" bIns="45718"/>
          <a:lstStyle/>
          <a:p>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Shape 604"/>
          <p:cNvSpPr/>
          <p:nvPr/>
        </p:nvSpPr>
        <p:spPr>
          <a:xfrm>
            <a:off x="793873" y="206921"/>
            <a:ext cx="6568648" cy="381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r>
              <a:rPr dirty="0"/>
              <a:t>PLATAFORMA DE FUNDOS </a:t>
            </a:r>
          </a:p>
        </p:txBody>
      </p:sp>
      <p:grpSp>
        <p:nvGrpSpPr>
          <p:cNvPr id="608" name="Group 608"/>
          <p:cNvGrpSpPr/>
          <p:nvPr/>
        </p:nvGrpSpPr>
        <p:grpSpPr>
          <a:xfrm>
            <a:off x="779863" y="1353247"/>
            <a:ext cx="2364216" cy="771874"/>
            <a:chOff x="0" y="-1"/>
            <a:chExt cx="2364215" cy="771873"/>
          </a:xfrm>
        </p:grpSpPr>
        <p:sp>
          <p:nvSpPr>
            <p:cNvPr id="605" name="Shape 605"/>
            <p:cNvSpPr/>
            <p:nvPr/>
          </p:nvSpPr>
          <p:spPr>
            <a:xfrm>
              <a:off x="0" y="-1"/>
              <a:ext cx="930800" cy="7078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indent="12700" algn="ctr" defTabSz="829875">
                <a:defRPr sz="4600" spc="-35">
                  <a:solidFill>
                    <a:srgbClr val="AE9E79"/>
                  </a:solidFill>
                  <a:latin typeface="Roboto Slab Regular"/>
                  <a:ea typeface="Roboto Slab Regular"/>
                  <a:cs typeface="Roboto Slab Regular"/>
                  <a:sym typeface="Roboto Slab Regular"/>
                </a:defRPr>
              </a:lvl1pPr>
            </a:lstStyle>
            <a:p>
              <a:r>
                <a:rPr dirty="0" smtClean="0"/>
                <a:t>2</a:t>
              </a:r>
              <a:r>
                <a:rPr lang="pt-BR" dirty="0"/>
                <a:t>2</a:t>
              </a:r>
              <a:endParaRPr dirty="0"/>
            </a:p>
          </p:txBody>
        </p:sp>
        <p:sp>
          <p:nvSpPr>
            <p:cNvPr id="606" name="Shape 606"/>
            <p:cNvSpPr/>
            <p:nvPr/>
          </p:nvSpPr>
          <p:spPr>
            <a:xfrm>
              <a:off x="796705" y="525655"/>
              <a:ext cx="1567510" cy="246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indent="12700" defTabSz="829875">
                <a:defRPr sz="1000" spc="-75">
                  <a:solidFill>
                    <a:srgbClr val="929292"/>
                  </a:solidFill>
                  <a:latin typeface="Roboto"/>
                  <a:ea typeface="Roboto"/>
                  <a:cs typeface="Roboto"/>
                  <a:sym typeface="Roboto"/>
                </a:defRPr>
              </a:lvl1pPr>
            </a:lstStyle>
            <a:p>
              <a:r>
                <a:rPr dirty="0"/>
                <a:t>FUNDOS DISTRIBUÍDOS</a:t>
              </a:r>
            </a:p>
          </p:txBody>
        </p:sp>
        <p:sp>
          <p:nvSpPr>
            <p:cNvPr id="607" name="Shape 607"/>
            <p:cNvSpPr/>
            <p:nvPr/>
          </p:nvSpPr>
          <p:spPr>
            <a:xfrm>
              <a:off x="835433" y="177800"/>
              <a:ext cx="997293"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indent="12700" defTabSz="829875">
                <a:defRPr sz="1200" cap="all" spc="-8">
                  <a:solidFill>
                    <a:srgbClr val="AE9E79"/>
                  </a:solidFill>
                  <a:latin typeface="Roboto"/>
                  <a:ea typeface="Roboto"/>
                  <a:cs typeface="Roboto"/>
                  <a:sym typeface="Roboto"/>
                </a:defRPr>
              </a:lvl1pPr>
            </a:lstStyle>
            <a:p>
              <a:r>
                <a:rPr dirty="0" err="1"/>
                <a:t>fundos</a:t>
              </a:r>
              <a:r>
                <a:rPr dirty="0"/>
                <a:t> para </a:t>
              </a:r>
              <a:r>
                <a:rPr dirty="0" err="1"/>
                <a:t>rpps</a:t>
              </a:r>
              <a:endParaRPr dirty="0"/>
            </a:p>
          </p:txBody>
        </p:sp>
      </p:grpSp>
      <p:grpSp>
        <p:nvGrpSpPr>
          <p:cNvPr id="611" name="Group 611"/>
          <p:cNvGrpSpPr/>
          <p:nvPr/>
        </p:nvGrpSpPr>
        <p:grpSpPr>
          <a:xfrm>
            <a:off x="2913486" y="1378878"/>
            <a:ext cx="1821012" cy="707886"/>
            <a:chOff x="-98206" y="-7006"/>
            <a:chExt cx="1821010" cy="707885"/>
          </a:xfrm>
        </p:grpSpPr>
        <p:sp>
          <p:nvSpPr>
            <p:cNvPr id="609" name="Shape 609"/>
            <p:cNvSpPr/>
            <p:nvPr/>
          </p:nvSpPr>
          <p:spPr>
            <a:xfrm>
              <a:off x="-98206" y="-7006"/>
              <a:ext cx="930800" cy="7078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indent="12700" algn="ctr" defTabSz="829875">
                <a:defRPr sz="4600" spc="-35">
                  <a:solidFill>
                    <a:srgbClr val="AE9E79"/>
                  </a:solidFill>
                  <a:latin typeface="Roboto Slab Regular"/>
                  <a:ea typeface="Roboto Slab Regular"/>
                  <a:cs typeface="Roboto Slab Regular"/>
                  <a:sym typeface="Roboto Slab Regular"/>
                </a:defRPr>
              </a:lvl1pPr>
            </a:lstStyle>
            <a:p>
              <a:r>
                <a:rPr lang="pt-BR" dirty="0"/>
                <a:t>9</a:t>
              </a:r>
              <a:endParaRPr dirty="0"/>
            </a:p>
          </p:txBody>
        </p:sp>
        <p:sp>
          <p:nvSpPr>
            <p:cNvPr id="610" name="Shape 610"/>
            <p:cNvSpPr/>
            <p:nvPr/>
          </p:nvSpPr>
          <p:spPr>
            <a:xfrm>
              <a:off x="725511" y="177800"/>
              <a:ext cx="997293" cy="369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indent="12700" defTabSz="829875">
                <a:defRPr sz="1200" cap="all" spc="-8">
                  <a:solidFill>
                    <a:srgbClr val="AE9E79"/>
                  </a:solidFill>
                  <a:latin typeface="Roboto"/>
                  <a:ea typeface="Roboto"/>
                  <a:cs typeface="Roboto"/>
                  <a:sym typeface="Roboto"/>
                </a:defRPr>
              </a:pPr>
              <a:r>
                <a:rPr sz="1200" dirty="0"/>
                <a:t>DIFERENTES</a:t>
              </a:r>
            </a:p>
            <a:p>
              <a:pPr indent="12700" defTabSz="829875">
                <a:defRPr sz="1200" cap="all" spc="-8">
                  <a:solidFill>
                    <a:srgbClr val="AE9E79"/>
                  </a:solidFill>
                  <a:latin typeface="Roboto"/>
                  <a:ea typeface="Roboto"/>
                  <a:cs typeface="Roboto"/>
                  <a:sym typeface="Roboto"/>
                </a:defRPr>
              </a:pPr>
              <a:r>
                <a:rPr sz="1200" dirty="0"/>
                <a:t>GESTORES</a:t>
              </a:r>
            </a:p>
          </p:txBody>
        </p:sp>
      </p:grpSp>
      <p:grpSp>
        <p:nvGrpSpPr>
          <p:cNvPr id="615" name="Group 615"/>
          <p:cNvGrpSpPr/>
          <p:nvPr/>
        </p:nvGrpSpPr>
        <p:grpSpPr>
          <a:xfrm>
            <a:off x="4718523" y="1361771"/>
            <a:ext cx="1897150" cy="707886"/>
            <a:chOff x="0" y="-1"/>
            <a:chExt cx="1897148" cy="707885"/>
          </a:xfrm>
        </p:grpSpPr>
        <p:sp>
          <p:nvSpPr>
            <p:cNvPr id="612" name="Shape 612"/>
            <p:cNvSpPr/>
            <p:nvPr/>
          </p:nvSpPr>
          <p:spPr>
            <a:xfrm>
              <a:off x="0" y="-1"/>
              <a:ext cx="930800" cy="7078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indent="12700" algn="ctr" defTabSz="829875">
                <a:defRPr sz="4600" spc="-35">
                  <a:solidFill>
                    <a:srgbClr val="AE9E79"/>
                  </a:solidFill>
                  <a:latin typeface="Roboto Slab Regular"/>
                  <a:ea typeface="Roboto Slab Regular"/>
                  <a:cs typeface="Roboto Slab Regular"/>
                  <a:sym typeface="Roboto Slab Regular"/>
                </a:defRPr>
              </a:lvl1pPr>
            </a:lstStyle>
            <a:p>
              <a:r>
                <a:rPr lang="pt-BR" sz="1000" dirty="0"/>
                <a:t>R$</a:t>
              </a:r>
              <a:r>
                <a:rPr lang="pt-BR" dirty="0"/>
                <a:t>20</a:t>
              </a:r>
              <a:endParaRPr dirty="0"/>
            </a:p>
          </p:txBody>
        </p:sp>
        <p:sp>
          <p:nvSpPr>
            <p:cNvPr id="613" name="Shape 613"/>
            <p:cNvSpPr/>
            <p:nvPr/>
          </p:nvSpPr>
          <p:spPr>
            <a:xfrm>
              <a:off x="899854" y="169276"/>
              <a:ext cx="997294" cy="1846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indent="12700" defTabSz="829875">
                <a:defRPr sz="1200" cap="all" spc="-8">
                  <a:solidFill>
                    <a:srgbClr val="AE9E79"/>
                  </a:solidFill>
                  <a:latin typeface="Roboto"/>
                  <a:ea typeface="Roboto"/>
                  <a:cs typeface="Roboto"/>
                  <a:sym typeface="Roboto"/>
                </a:defRPr>
              </a:lvl1pPr>
            </a:lstStyle>
            <a:p>
              <a:r>
                <a:rPr dirty="0"/>
                <a:t>BILHÕES</a:t>
              </a:r>
            </a:p>
          </p:txBody>
        </p:sp>
        <p:sp>
          <p:nvSpPr>
            <p:cNvPr id="614" name="Shape 614"/>
            <p:cNvSpPr/>
            <p:nvPr/>
          </p:nvSpPr>
          <p:spPr>
            <a:xfrm>
              <a:off x="833360" y="334725"/>
              <a:ext cx="997294" cy="246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indent="12700" defTabSz="829875">
                <a:defRPr sz="1000" spc="-75">
                  <a:solidFill>
                    <a:srgbClr val="929292"/>
                  </a:solidFill>
                  <a:latin typeface="Roboto"/>
                  <a:ea typeface="Roboto"/>
                  <a:cs typeface="Roboto"/>
                  <a:sym typeface="Roboto"/>
                </a:defRPr>
              </a:lvl1pPr>
            </a:lstStyle>
            <a:p>
              <a:r>
                <a:rPr dirty="0"/>
                <a:t>SOB CUSTÓDIA</a:t>
              </a:r>
            </a:p>
          </p:txBody>
        </p:sp>
      </p:grpSp>
      <p:sp>
        <p:nvSpPr>
          <p:cNvPr id="616" name="Shape 616"/>
          <p:cNvSpPr/>
          <p:nvPr/>
        </p:nvSpPr>
        <p:spPr>
          <a:xfrm>
            <a:off x="954641" y="6136374"/>
            <a:ext cx="5745404" cy="18004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marR="3082" indent="12700" defTabSz="277402">
              <a:lnSpc>
                <a:spcPct val="130000"/>
              </a:lnSpc>
              <a:defRPr sz="900" spc="3">
                <a:latin typeface="Roboto"/>
                <a:ea typeface="Roboto"/>
                <a:cs typeface="Roboto"/>
                <a:sym typeface="Roboto"/>
              </a:defRPr>
            </a:lvl1pPr>
          </a:lstStyle>
          <a:p>
            <a:r>
              <a:rPr sz="600" dirty="0"/>
              <a:t>* Fundos com </a:t>
            </a:r>
            <a:r>
              <a:rPr sz="600" dirty="0" err="1"/>
              <a:t>menos</a:t>
            </a:r>
            <a:r>
              <a:rPr sz="600" dirty="0"/>
              <a:t> de 36 </a:t>
            </a:r>
            <a:r>
              <a:rPr sz="600" dirty="0" err="1"/>
              <a:t>meses</a:t>
            </a:r>
            <a:r>
              <a:rPr sz="600" dirty="0"/>
              <a:t>, </a:t>
            </a:r>
            <a:r>
              <a:rPr sz="600" dirty="0" err="1"/>
              <a:t>ou</a:t>
            </a:r>
            <a:r>
              <a:rPr sz="600" dirty="0"/>
              <a:t> da </a:t>
            </a:r>
            <a:r>
              <a:rPr sz="600" dirty="0" err="1"/>
              <a:t>categoria</a:t>
            </a:r>
            <a:r>
              <a:rPr sz="600" dirty="0"/>
              <a:t> CVM </a:t>
            </a:r>
            <a:r>
              <a:rPr sz="600" dirty="0" err="1"/>
              <a:t>Referenciado</a:t>
            </a:r>
            <a:r>
              <a:rPr sz="600" dirty="0"/>
              <a:t> </a:t>
            </a:r>
            <a:r>
              <a:rPr sz="600" dirty="0" err="1"/>
              <a:t>ou</a:t>
            </a:r>
            <a:r>
              <a:rPr sz="600" dirty="0"/>
              <a:t> que </a:t>
            </a:r>
            <a:r>
              <a:rPr sz="600" dirty="0" err="1"/>
              <a:t>não</a:t>
            </a:r>
            <a:r>
              <a:rPr sz="600" dirty="0"/>
              <a:t> </a:t>
            </a:r>
            <a:r>
              <a:rPr sz="600" dirty="0" err="1"/>
              <a:t>estão</a:t>
            </a:r>
            <a:r>
              <a:rPr sz="600" dirty="0"/>
              <a:t> </a:t>
            </a:r>
            <a:r>
              <a:rPr sz="600" dirty="0" err="1"/>
              <a:t>enquadrados</a:t>
            </a:r>
            <a:r>
              <a:rPr sz="600" dirty="0"/>
              <a:t> </a:t>
            </a:r>
            <a:r>
              <a:rPr sz="600" dirty="0" err="1"/>
              <a:t>em</a:t>
            </a:r>
            <a:r>
              <a:rPr sz="600" dirty="0"/>
              <a:t> </a:t>
            </a:r>
            <a:r>
              <a:rPr sz="600" dirty="0" err="1"/>
              <a:t>alguma</a:t>
            </a:r>
            <a:r>
              <a:rPr sz="600" dirty="0"/>
              <a:t> </a:t>
            </a:r>
            <a:r>
              <a:rPr sz="600" dirty="0" err="1"/>
              <a:t>categoria</a:t>
            </a:r>
            <a:r>
              <a:rPr sz="600" dirty="0"/>
              <a:t> </a:t>
            </a:r>
            <a:r>
              <a:rPr sz="600" dirty="0" err="1"/>
              <a:t>MorningStar</a:t>
            </a:r>
            <a:r>
              <a:rPr sz="600" dirty="0"/>
              <a:t> </a:t>
            </a:r>
            <a:r>
              <a:rPr sz="600" dirty="0" err="1"/>
              <a:t>não</a:t>
            </a:r>
            <a:r>
              <a:rPr sz="600" dirty="0"/>
              <a:t> </a:t>
            </a:r>
            <a:r>
              <a:rPr sz="600" dirty="0" err="1"/>
              <a:t>são</a:t>
            </a:r>
            <a:r>
              <a:rPr sz="600" dirty="0"/>
              <a:t> </a:t>
            </a:r>
            <a:r>
              <a:rPr sz="600" dirty="0" err="1"/>
              <a:t>classificados</a:t>
            </a:r>
            <a:r>
              <a:rPr dirty="0"/>
              <a:t>.</a:t>
            </a:r>
          </a:p>
        </p:txBody>
      </p:sp>
      <p:sp>
        <p:nvSpPr>
          <p:cNvPr id="617" name="Shape 617"/>
          <p:cNvSpPr/>
          <p:nvPr/>
        </p:nvSpPr>
        <p:spPr>
          <a:xfrm>
            <a:off x="993377" y="3171616"/>
            <a:ext cx="2364215" cy="17466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171450" indent="-171450" defTabSz="829875">
              <a:lnSpc>
                <a:spcPct val="120000"/>
              </a:lnSpc>
              <a:spcBef>
                <a:spcPts val="700"/>
              </a:spcBef>
              <a:buSzPct val="56000"/>
              <a:buFont typeface="Wingdings" panose="05000000000000000000" pitchFamily="2" charset="2"/>
              <a:buChar char="Ø"/>
              <a:defRPr sz="1000" spc="-4">
                <a:solidFill>
                  <a:srgbClr val="6D6E71"/>
                </a:solidFill>
                <a:latin typeface="Roboto"/>
                <a:ea typeface="Roboto"/>
                <a:cs typeface="Roboto"/>
                <a:sym typeface="Roboto"/>
              </a:defRPr>
            </a:pPr>
            <a:r>
              <a:rPr sz="1000" dirty="0"/>
              <a:t>Principal </a:t>
            </a:r>
            <a:r>
              <a:rPr sz="1000" dirty="0" err="1"/>
              <a:t>metodologia</a:t>
            </a:r>
            <a:r>
              <a:rPr sz="1000" dirty="0"/>
              <a:t> de </a:t>
            </a:r>
            <a:r>
              <a:rPr sz="1000" dirty="0" err="1"/>
              <a:t>avaliação</a:t>
            </a:r>
            <a:r>
              <a:rPr sz="1000" dirty="0"/>
              <a:t> de </a:t>
            </a:r>
            <a:r>
              <a:rPr sz="1000" dirty="0" err="1"/>
              <a:t>fundos</a:t>
            </a:r>
            <a:r>
              <a:rPr sz="1000" dirty="0"/>
              <a:t> do </a:t>
            </a:r>
            <a:r>
              <a:rPr sz="1000" dirty="0" err="1"/>
              <a:t>mundo</a:t>
            </a:r>
            <a:endParaRPr sz="1000" dirty="0"/>
          </a:p>
          <a:p>
            <a:pPr marL="171450" indent="-171450" defTabSz="829875">
              <a:lnSpc>
                <a:spcPct val="120000"/>
              </a:lnSpc>
              <a:spcBef>
                <a:spcPts val="700"/>
              </a:spcBef>
              <a:buSzPct val="56000"/>
              <a:buFont typeface="Wingdings" panose="05000000000000000000" pitchFamily="2" charset="2"/>
              <a:buChar char="Ø"/>
              <a:defRPr sz="1000" spc="-4">
                <a:solidFill>
                  <a:srgbClr val="6D6E71"/>
                </a:solidFill>
                <a:latin typeface="Roboto"/>
                <a:ea typeface="Roboto"/>
                <a:cs typeface="Roboto"/>
                <a:sym typeface="Roboto"/>
              </a:defRPr>
            </a:pPr>
            <a:r>
              <a:rPr sz="1000" dirty="0"/>
              <a:t>Fundos </a:t>
            </a:r>
            <a:r>
              <a:rPr sz="1000" dirty="0" err="1"/>
              <a:t>classificados</a:t>
            </a:r>
            <a:r>
              <a:rPr sz="1000" dirty="0"/>
              <a:t> de 1 a 5 </a:t>
            </a:r>
            <a:r>
              <a:rPr sz="1000" dirty="0" err="1"/>
              <a:t>estrelas</a:t>
            </a:r>
            <a:r>
              <a:rPr sz="1000" dirty="0"/>
              <a:t>*</a:t>
            </a:r>
          </a:p>
          <a:p>
            <a:pPr marL="171450" indent="-171450" defTabSz="829875">
              <a:lnSpc>
                <a:spcPct val="120000"/>
              </a:lnSpc>
              <a:spcBef>
                <a:spcPts val="700"/>
              </a:spcBef>
              <a:buSzPct val="56000"/>
              <a:buFont typeface="Wingdings" panose="05000000000000000000" pitchFamily="2" charset="2"/>
              <a:buChar char="Ø"/>
              <a:defRPr sz="1000" spc="-4">
                <a:solidFill>
                  <a:srgbClr val="6D6E71"/>
                </a:solidFill>
                <a:latin typeface="Roboto"/>
                <a:ea typeface="Roboto"/>
                <a:cs typeface="Roboto"/>
                <a:sym typeface="Roboto"/>
              </a:defRPr>
            </a:pPr>
            <a:r>
              <a:rPr sz="1000" dirty="0" err="1"/>
              <a:t>Avaliação</a:t>
            </a:r>
            <a:r>
              <a:rPr sz="1000" dirty="0"/>
              <a:t> </a:t>
            </a:r>
            <a:r>
              <a:rPr sz="1000" dirty="0" err="1"/>
              <a:t>histórica</a:t>
            </a:r>
            <a:r>
              <a:rPr sz="1000" dirty="0"/>
              <a:t> </a:t>
            </a:r>
            <a:r>
              <a:rPr sz="1000" dirty="0" err="1"/>
              <a:t>quantitativa</a:t>
            </a:r>
            <a:r>
              <a:rPr sz="1000" dirty="0"/>
              <a:t> dos </a:t>
            </a:r>
            <a:r>
              <a:rPr sz="1000" dirty="0" err="1"/>
              <a:t>fundos</a:t>
            </a:r>
            <a:r>
              <a:rPr sz="1000" dirty="0"/>
              <a:t> (</a:t>
            </a:r>
            <a:r>
              <a:rPr sz="1000" dirty="0" err="1"/>
              <a:t>risco</a:t>
            </a:r>
            <a:r>
              <a:rPr sz="1000" dirty="0"/>
              <a:t> x </a:t>
            </a:r>
            <a:r>
              <a:rPr sz="1000" dirty="0" err="1"/>
              <a:t>retorno</a:t>
            </a:r>
            <a:r>
              <a:rPr sz="1000" dirty="0"/>
              <a:t> </a:t>
            </a:r>
            <a:r>
              <a:rPr sz="1000" dirty="0" err="1"/>
              <a:t>em</a:t>
            </a:r>
            <a:r>
              <a:rPr sz="1000" dirty="0"/>
              <a:t> </a:t>
            </a:r>
            <a:r>
              <a:rPr sz="1000" dirty="0" err="1"/>
              <a:t>pelo</a:t>
            </a:r>
            <a:r>
              <a:rPr sz="1000" dirty="0"/>
              <a:t> </a:t>
            </a:r>
            <a:r>
              <a:rPr sz="1000" dirty="0" err="1"/>
              <a:t>menos</a:t>
            </a:r>
            <a:r>
              <a:rPr sz="1000" dirty="0"/>
              <a:t> 36 </a:t>
            </a:r>
            <a:r>
              <a:rPr sz="1000" dirty="0" err="1"/>
              <a:t>meses</a:t>
            </a:r>
            <a:r>
              <a:rPr sz="1000" dirty="0"/>
              <a:t>)</a:t>
            </a:r>
          </a:p>
          <a:p>
            <a:pPr marL="171450" indent="-171450" defTabSz="829875">
              <a:lnSpc>
                <a:spcPct val="120000"/>
              </a:lnSpc>
              <a:spcBef>
                <a:spcPts val="700"/>
              </a:spcBef>
              <a:buSzPct val="56000"/>
              <a:buFont typeface="Wingdings" panose="05000000000000000000" pitchFamily="2" charset="2"/>
              <a:buChar char="Ø"/>
              <a:defRPr sz="1000" spc="-4">
                <a:solidFill>
                  <a:srgbClr val="6D6E71"/>
                </a:solidFill>
                <a:latin typeface="Roboto"/>
                <a:ea typeface="Roboto"/>
                <a:cs typeface="Roboto"/>
                <a:sym typeface="Roboto"/>
              </a:defRPr>
            </a:pPr>
            <a:r>
              <a:rPr sz="1000" dirty="0"/>
              <a:t>No </a:t>
            </a:r>
            <a:r>
              <a:rPr sz="1000" dirty="0" err="1"/>
              <a:t>Brasil</a:t>
            </a:r>
            <a:r>
              <a:rPr sz="1000" dirty="0"/>
              <a:t>, </a:t>
            </a:r>
            <a:r>
              <a:rPr sz="1000" dirty="0" err="1"/>
              <a:t>disponível</a:t>
            </a:r>
            <a:r>
              <a:rPr sz="1000" dirty="0"/>
              <a:t> </a:t>
            </a:r>
            <a:r>
              <a:rPr sz="1000" dirty="0" err="1"/>
              <a:t>apenas</a:t>
            </a:r>
            <a:r>
              <a:rPr sz="1000" dirty="0"/>
              <a:t> </a:t>
            </a:r>
            <a:r>
              <a:rPr sz="1000" dirty="0" err="1"/>
              <a:t>na</a:t>
            </a:r>
            <a:r>
              <a:rPr sz="1000" dirty="0"/>
              <a:t> XP Investimentos</a:t>
            </a:r>
          </a:p>
        </p:txBody>
      </p:sp>
      <p:sp>
        <p:nvSpPr>
          <p:cNvPr id="618" name="Shape 618"/>
          <p:cNvSpPr/>
          <p:nvPr/>
        </p:nvSpPr>
        <p:spPr>
          <a:xfrm>
            <a:off x="954641" y="5135718"/>
            <a:ext cx="930800" cy="7078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lgn="ctr" defTabSz="829875">
              <a:defRPr sz="4600" spc="-35">
                <a:solidFill>
                  <a:srgbClr val="AE9E79"/>
                </a:solidFill>
                <a:latin typeface="Roboto Slab Regular"/>
                <a:ea typeface="Roboto Slab Regular"/>
                <a:cs typeface="Roboto Slab Regular"/>
                <a:sym typeface="Roboto Slab Regular"/>
              </a:defRPr>
            </a:lvl1pPr>
          </a:lstStyle>
          <a:p>
            <a:r>
              <a:rPr dirty="0"/>
              <a:t>74</a:t>
            </a:r>
          </a:p>
        </p:txBody>
      </p:sp>
      <p:sp>
        <p:nvSpPr>
          <p:cNvPr id="619" name="Shape 619"/>
          <p:cNvSpPr/>
          <p:nvPr/>
        </p:nvSpPr>
        <p:spPr>
          <a:xfrm>
            <a:off x="2140595" y="5173558"/>
            <a:ext cx="2119900"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indent="12700" defTabSz="829875">
              <a:defRPr sz="1200" spc="-8">
                <a:solidFill>
                  <a:srgbClr val="535353"/>
                </a:solidFill>
                <a:latin typeface="Roboto"/>
                <a:ea typeface="Roboto"/>
                <a:cs typeface="Roboto"/>
                <a:sym typeface="Roboto"/>
              </a:defRPr>
            </a:pPr>
            <a:r>
              <a:rPr sz="1200" dirty="0">
                <a:solidFill>
                  <a:schemeClr val="bg1">
                    <a:lumMod val="50000"/>
                  </a:schemeClr>
                </a:solidFill>
              </a:rPr>
              <a:t>dos </a:t>
            </a:r>
            <a:r>
              <a:rPr sz="1200" dirty="0" err="1">
                <a:solidFill>
                  <a:schemeClr val="bg1">
                    <a:lumMod val="50000"/>
                  </a:schemeClr>
                </a:solidFill>
              </a:rPr>
              <a:t>fundos</a:t>
            </a:r>
            <a:r>
              <a:rPr sz="1200" dirty="0">
                <a:solidFill>
                  <a:schemeClr val="bg1">
                    <a:lumMod val="50000"/>
                  </a:schemeClr>
                </a:solidFill>
              </a:rPr>
              <a:t> </a:t>
            </a:r>
            <a:r>
              <a:rPr sz="1200" dirty="0" err="1">
                <a:solidFill>
                  <a:schemeClr val="bg1">
                    <a:lumMod val="50000"/>
                  </a:schemeClr>
                </a:solidFill>
              </a:rPr>
              <a:t>classificados</a:t>
            </a:r>
            <a:r>
              <a:rPr sz="1200" dirty="0">
                <a:solidFill>
                  <a:schemeClr val="bg1">
                    <a:lumMod val="50000"/>
                  </a:schemeClr>
                </a:solidFill>
              </a:rPr>
              <a:t> </a:t>
            </a:r>
            <a:r>
              <a:rPr sz="1200" dirty="0" err="1">
                <a:solidFill>
                  <a:schemeClr val="bg1">
                    <a:lumMod val="50000"/>
                  </a:schemeClr>
                </a:solidFill>
              </a:rPr>
              <a:t>distribuídos</a:t>
            </a:r>
            <a:r>
              <a:rPr sz="1200" dirty="0">
                <a:solidFill>
                  <a:schemeClr val="bg1">
                    <a:lumMod val="50000"/>
                  </a:schemeClr>
                </a:solidFill>
              </a:rPr>
              <a:t> </a:t>
            </a:r>
            <a:r>
              <a:rPr sz="1200" dirty="0" err="1">
                <a:solidFill>
                  <a:schemeClr val="bg1">
                    <a:lumMod val="50000"/>
                  </a:schemeClr>
                </a:solidFill>
              </a:rPr>
              <a:t>na</a:t>
            </a:r>
            <a:r>
              <a:rPr sz="1200" dirty="0">
                <a:solidFill>
                  <a:schemeClr val="bg1">
                    <a:lumMod val="50000"/>
                  </a:schemeClr>
                </a:solidFill>
              </a:rPr>
              <a:t> </a:t>
            </a:r>
            <a:r>
              <a:rPr sz="1200" dirty="0" err="1">
                <a:solidFill>
                  <a:schemeClr val="bg1">
                    <a:lumMod val="50000"/>
                  </a:schemeClr>
                </a:solidFill>
              </a:rPr>
              <a:t>Plataforma</a:t>
            </a:r>
            <a:r>
              <a:rPr sz="1200" dirty="0">
                <a:solidFill>
                  <a:schemeClr val="bg1">
                    <a:lumMod val="50000"/>
                  </a:schemeClr>
                </a:solidFill>
              </a:rPr>
              <a:t> XP </a:t>
            </a:r>
            <a:r>
              <a:rPr sz="1200" dirty="0" err="1">
                <a:solidFill>
                  <a:schemeClr val="bg1">
                    <a:lumMod val="50000"/>
                  </a:schemeClr>
                </a:solidFill>
              </a:rPr>
              <a:t>são</a:t>
            </a:r>
            <a:r>
              <a:rPr sz="1200" dirty="0">
                <a:solidFill>
                  <a:schemeClr val="bg1">
                    <a:lumMod val="50000"/>
                  </a:schemeClr>
                </a:solidFill>
              </a:rPr>
              <a:t> </a:t>
            </a:r>
            <a:r>
              <a:rPr sz="1200" b="1" dirty="0">
                <a:solidFill>
                  <a:srgbClr val="AE9E79"/>
                </a:solidFill>
              </a:rPr>
              <a:t>4 </a:t>
            </a:r>
            <a:r>
              <a:rPr sz="1200" b="1" dirty="0" err="1">
                <a:solidFill>
                  <a:srgbClr val="AE9E79"/>
                </a:solidFill>
              </a:rPr>
              <a:t>ou</a:t>
            </a:r>
            <a:r>
              <a:rPr sz="1200" b="1" dirty="0">
                <a:solidFill>
                  <a:srgbClr val="AE9E79"/>
                </a:solidFill>
              </a:rPr>
              <a:t> 5 </a:t>
            </a:r>
            <a:r>
              <a:rPr sz="1200" b="1" dirty="0" err="1">
                <a:solidFill>
                  <a:srgbClr val="AE9E79"/>
                </a:solidFill>
              </a:rPr>
              <a:t>estrelas</a:t>
            </a:r>
            <a:endParaRPr sz="1200" b="1" dirty="0">
              <a:solidFill>
                <a:srgbClr val="AE9E79"/>
              </a:solidFill>
            </a:endParaRPr>
          </a:p>
        </p:txBody>
      </p:sp>
      <p:sp>
        <p:nvSpPr>
          <p:cNvPr id="620" name="Shape 620"/>
          <p:cNvSpPr/>
          <p:nvPr/>
        </p:nvSpPr>
        <p:spPr>
          <a:xfrm>
            <a:off x="1464767" y="5321301"/>
            <a:ext cx="930800" cy="4770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lgn="ctr" defTabSz="829875">
              <a:defRPr sz="3100" spc="-23">
                <a:solidFill>
                  <a:srgbClr val="AE9E79"/>
                </a:solidFill>
                <a:latin typeface="Roboto Slab Regular"/>
                <a:ea typeface="Roboto Slab Regular"/>
                <a:cs typeface="Roboto Slab Regular"/>
                <a:sym typeface="Roboto Slab Regular"/>
              </a:defRPr>
            </a:lvl1pPr>
          </a:lstStyle>
          <a:p>
            <a:r>
              <a:rPr dirty="0"/>
              <a:t>%</a:t>
            </a:r>
          </a:p>
        </p:txBody>
      </p:sp>
      <p:pic>
        <p:nvPicPr>
          <p:cNvPr id="621" name="image29.png"/>
          <p:cNvPicPr>
            <a:picLocks noChangeAspect="1"/>
          </p:cNvPicPr>
          <p:nvPr/>
        </p:nvPicPr>
        <p:blipFill>
          <a:blip r:embed="rId2">
            <a:extLst/>
          </a:blip>
          <a:srcRect r="60750" b="87364"/>
          <a:stretch>
            <a:fillRect/>
          </a:stretch>
        </p:blipFill>
        <p:spPr>
          <a:xfrm>
            <a:off x="1081467" y="2690418"/>
            <a:ext cx="1258997" cy="378154"/>
          </a:xfrm>
          <a:prstGeom prst="rect">
            <a:avLst/>
          </a:prstGeom>
          <a:ln w="12700">
            <a:miter lim="400000"/>
          </a:ln>
        </p:spPr>
      </p:pic>
      <p:grpSp>
        <p:nvGrpSpPr>
          <p:cNvPr id="630" name="Group 630"/>
          <p:cNvGrpSpPr/>
          <p:nvPr/>
        </p:nvGrpSpPr>
        <p:grpSpPr>
          <a:xfrm>
            <a:off x="5272983" y="2801175"/>
            <a:ext cx="2397971" cy="2124793"/>
            <a:chOff x="151590" y="-186894"/>
            <a:chExt cx="2397970" cy="2124792"/>
          </a:xfrm>
        </p:grpSpPr>
        <p:sp>
          <p:nvSpPr>
            <p:cNvPr id="623" name="Shape 623"/>
            <p:cNvSpPr/>
            <p:nvPr/>
          </p:nvSpPr>
          <p:spPr>
            <a:xfrm>
              <a:off x="185345" y="279915"/>
              <a:ext cx="2364215" cy="3792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marR="3082" indent="12700" defTabSz="277402">
                <a:lnSpc>
                  <a:spcPct val="130000"/>
                </a:lnSpc>
                <a:defRPr sz="1000" spc="3">
                  <a:latin typeface="Roboto"/>
                  <a:ea typeface="Roboto"/>
                  <a:cs typeface="Roboto"/>
                  <a:sym typeface="Roboto"/>
                </a:defRPr>
              </a:lvl1pPr>
            </a:lstStyle>
            <a:p>
              <a:pPr marL="171450" indent="-171450">
                <a:buFont typeface="Wingdings" panose="05000000000000000000" pitchFamily="2" charset="2"/>
                <a:buChar char="§"/>
              </a:pPr>
              <a:r>
                <a:rPr dirty="0">
                  <a:solidFill>
                    <a:schemeClr val="bg1">
                      <a:lumMod val="50000"/>
                    </a:schemeClr>
                  </a:solidFill>
                </a:rPr>
                <a:t>Acesso à </a:t>
              </a:r>
              <a:r>
                <a:rPr dirty="0" err="1">
                  <a:solidFill>
                    <a:schemeClr val="bg1">
                      <a:lumMod val="50000"/>
                    </a:schemeClr>
                  </a:solidFill>
                </a:rPr>
                <a:t>gestores</a:t>
              </a:r>
              <a:r>
                <a:rPr dirty="0">
                  <a:solidFill>
                    <a:schemeClr val="bg1">
                      <a:lumMod val="50000"/>
                    </a:schemeClr>
                  </a:solidFill>
                </a:rPr>
                <a:t> </a:t>
              </a:r>
              <a:r>
                <a:rPr dirty="0" err="1">
                  <a:solidFill>
                    <a:schemeClr val="bg1">
                      <a:lumMod val="50000"/>
                    </a:schemeClr>
                  </a:solidFill>
                </a:rPr>
                <a:t>especialistas</a:t>
              </a:r>
              <a:r>
                <a:rPr dirty="0">
                  <a:solidFill>
                    <a:schemeClr val="bg1">
                      <a:lumMod val="50000"/>
                    </a:schemeClr>
                  </a:solidFill>
                </a:rPr>
                <a:t> </a:t>
              </a:r>
              <a:r>
                <a:rPr dirty="0" err="1">
                  <a:solidFill>
                    <a:schemeClr val="bg1">
                      <a:lumMod val="50000"/>
                    </a:schemeClr>
                  </a:solidFill>
                </a:rPr>
                <a:t>em</a:t>
              </a:r>
              <a:r>
                <a:rPr dirty="0">
                  <a:solidFill>
                    <a:schemeClr val="bg1">
                      <a:lumMod val="50000"/>
                    </a:schemeClr>
                  </a:solidFill>
                </a:rPr>
                <a:t> </a:t>
              </a:r>
              <a:r>
                <a:rPr dirty="0" err="1">
                  <a:solidFill>
                    <a:schemeClr val="bg1">
                      <a:lumMod val="50000"/>
                    </a:schemeClr>
                  </a:solidFill>
                </a:rPr>
                <a:t>cada</a:t>
              </a:r>
              <a:r>
                <a:rPr dirty="0">
                  <a:solidFill>
                    <a:schemeClr val="bg1">
                      <a:lumMod val="50000"/>
                    </a:schemeClr>
                  </a:solidFill>
                </a:rPr>
                <a:t> </a:t>
              </a:r>
              <a:r>
                <a:rPr dirty="0" err="1">
                  <a:solidFill>
                    <a:schemeClr val="bg1">
                      <a:lumMod val="50000"/>
                    </a:schemeClr>
                  </a:solidFill>
                </a:rPr>
                <a:t>modalidade</a:t>
              </a:r>
              <a:r>
                <a:rPr dirty="0">
                  <a:solidFill>
                    <a:schemeClr val="bg1">
                      <a:lumMod val="50000"/>
                    </a:schemeClr>
                  </a:solidFill>
                </a:rPr>
                <a:t> de </a:t>
              </a:r>
              <a:r>
                <a:rPr dirty="0" err="1">
                  <a:solidFill>
                    <a:schemeClr val="bg1">
                      <a:lumMod val="50000"/>
                    </a:schemeClr>
                  </a:solidFill>
                </a:rPr>
                <a:t>investimento</a:t>
              </a:r>
              <a:endParaRPr dirty="0">
                <a:solidFill>
                  <a:schemeClr val="bg1">
                    <a:lumMod val="50000"/>
                  </a:schemeClr>
                </a:solidFill>
              </a:endParaRPr>
            </a:p>
          </p:txBody>
        </p:sp>
        <p:sp>
          <p:nvSpPr>
            <p:cNvPr id="624" name="Shape 624"/>
            <p:cNvSpPr/>
            <p:nvPr/>
          </p:nvSpPr>
          <p:spPr>
            <a:xfrm>
              <a:off x="185345" y="808825"/>
              <a:ext cx="2192990" cy="3792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marR="3082" indent="12700" defTabSz="277402">
                <a:lnSpc>
                  <a:spcPct val="130000"/>
                </a:lnSpc>
                <a:defRPr sz="1000" spc="3">
                  <a:latin typeface="Roboto"/>
                  <a:ea typeface="Roboto"/>
                  <a:cs typeface="Roboto"/>
                  <a:sym typeface="Roboto"/>
                </a:defRPr>
              </a:lvl1pPr>
            </a:lstStyle>
            <a:p>
              <a:pPr marL="171450" indent="-171450">
                <a:buFont typeface="Wingdings" panose="05000000000000000000" pitchFamily="2" charset="2"/>
                <a:buChar char="§"/>
              </a:pPr>
              <a:r>
                <a:rPr dirty="0" err="1">
                  <a:solidFill>
                    <a:schemeClr val="bg1">
                      <a:lumMod val="50000"/>
                    </a:schemeClr>
                  </a:solidFill>
                </a:rPr>
                <a:t>Equipe</a:t>
              </a:r>
              <a:r>
                <a:rPr dirty="0">
                  <a:solidFill>
                    <a:schemeClr val="bg1">
                      <a:lumMod val="50000"/>
                    </a:schemeClr>
                  </a:solidFill>
                </a:rPr>
                <a:t> </a:t>
              </a:r>
              <a:r>
                <a:rPr dirty="0" err="1">
                  <a:solidFill>
                    <a:schemeClr val="bg1">
                      <a:lumMod val="50000"/>
                    </a:schemeClr>
                  </a:solidFill>
                </a:rPr>
                <a:t>exclusiva</a:t>
              </a:r>
              <a:r>
                <a:rPr dirty="0">
                  <a:solidFill>
                    <a:schemeClr val="bg1">
                      <a:lumMod val="50000"/>
                    </a:schemeClr>
                  </a:solidFill>
                </a:rPr>
                <a:t> de  </a:t>
              </a:r>
              <a:r>
                <a:rPr dirty="0" err="1">
                  <a:solidFill>
                    <a:schemeClr val="bg1">
                      <a:lumMod val="50000"/>
                    </a:schemeClr>
                  </a:solidFill>
                </a:rPr>
                <a:t>análise</a:t>
              </a:r>
              <a:r>
                <a:rPr dirty="0">
                  <a:solidFill>
                    <a:schemeClr val="bg1">
                      <a:lumMod val="50000"/>
                    </a:schemeClr>
                  </a:solidFill>
                </a:rPr>
                <a:t> e </a:t>
              </a:r>
              <a:r>
                <a:rPr dirty="0" err="1">
                  <a:solidFill>
                    <a:schemeClr val="bg1">
                      <a:lumMod val="50000"/>
                    </a:schemeClr>
                  </a:solidFill>
                </a:rPr>
                <a:t>distribuição</a:t>
              </a:r>
              <a:endParaRPr dirty="0">
                <a:solidFill>
                  <a:schemeClr val="bg1">
                    <a:lumMod val="50000"/>
                  </a:schemeClr>
                </a:solidFill>
              </a:endParaRPr>
            </a:p>
          </p:txBody>
        </p:sp>
        <p:sp>
          <p:nvSpPr>
            <p:cNvPr id="625" name="Shape 625"/>
            <p:cNvSpPr/>
            <p:nvPr/>
          </p:nvSpPr>
          <p:spPr>
            <a:xfrm>
              <a:off x="202073" y="-186894"/>
              <a:ext cx="2192990" cy="2000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indent="12700" defTabSz="277402">
                <a:defRPr sz="1300" b="1" spc="-45">
                  <a:solidFill>
                    <a:srgbClr val="AD9E79"/>
                  </a:solidFill>
                  <a:latin typeface="Roboto"/>
                  <a:ea typeface="Roboto"/>
                  <a:cs typeface="Roboto"/>
                  <a:sym typeface="Roboto"/>
                </a:defRPr>
              </a:pPr>
              <a:r>
                <a:rPr sz="1300" dirty="0" err="1"/>
                <a:t>Principais</a:t>
              </a:r>
              <a:r>
                <a:rPr sz="1300" spc="-107" dirty="0"/>
                <a:t> </a:t>
              </a:r>
              <a:r>
                <a:rPr sz="1300" spc="-50" dirty="0" err="1"/>
                <a:t>Diferenciais</a:t>
              </a:r>
              <a:endParaRPr sz="1300" spc="-50" dirty="0"/>
            </a:p>
          </p:txBody>
        </p:sp>
        <p:sp>
          <p:nvSpPr>
            <p:cNvPr id="626" name="Shape 626"/>
            <p:cNvSpPr/>
            <p:nvPr/>
          </p:nvSpPr>
          <p:spPr>
            <a:xfrm>
              <a:off x="151590" y="1337734"/>
              <a:ext cx="2192990" cy="6001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marR="3082" indent="12700" defTabSz="277402">
                <a:lnSpc>
                  <a:spcPct val="130000"/>
                </a:lnSpc>
                <a:defRPr sz="1000" spc="3">
                  <a:latin typeface="Roboto"/>
                  <a:ea typeface="Roboto"/>
                  <a:cs typeface="Roboto"/>
                  <a:sym typeface="Roboto"/>
                </a:defRPr>
              </a:lvl1pPr>
            </a:lstStyle>
            <a:p>
              <a:pPr marL="171450" indent="-171450">
                <a:buFont typeface="Wingdings" panose="05000000000000000000" pitchFamily="2" charset="2"/>
                <a:buChar char="§"/>
              </a:pPr>
              <a:r>
                <a:rPr dirty="0" err="1">
                  <a:solidFill>
                    <a:schemeClr val="bg1">
                      <a:lumMod val="50000"/>
                    </a:schemeClr>
                  </a:solidFill>
                </a:rPr>
                <a:t>Simplicidade</a:t>
              </a:r>
              <a:r>
                <a:rPr dirty="0">
                  <a:solidFill>
                    <a:schemeClr val="bg1">
                      <a:lumMod val="50000"/>
                    </a:schemeClr>
                  </a:solidFill>
                </a:rPr>
                <a:t> </a:t>
              </a:r>
              <a:r>
                <a:rPr dirty="0" err="1">
                  <a:solidFill>
                    <a:schemeClr val="bg1">
                      <a:lumMod val="50000"/>
                    </a:schemeClr>
                  </a:solidFill>
                </a:rPr>
                <a:t>ao</a:t>
              </a:r>
              <a:r>
                <a:rPr dirty="0">
                  <a:solidFill>
                    <a:schemeClr val="bg1">
                      <a:lumMod val="50000"/>
                    </a:schemeClr>
                  </a:solidFill>
                </a:rPr>
                <a:t>  </a:t>
              </a:r>
              <a:r>
                <a:rPr dirty="0" err="1">
                  <a:solidFill>
                    <a:schemeClr val="bg1">
                      <a:lumMod val="50000"/>
                    </a:schemeClr>
                  </a:solidFill>
                </a:rPr>
                <a:t>investir</a:t>
              </a:r>
              <a:r>
                <a:rPr dirty="0">
                  <a:solidFill>
                    <a:schemeClr val="bg1">
                      <a:lumMod val="50000"/>
                    </a:schemeClr>
                  </a:solidFill>
                </a:rPr>
                <a:t>, </a:t>
              </a:r>
              <a:r>
                <a:rPr dirty="0" err="1">
                  <a:solidFill>
                    <a:schemeClr val="bg1">
                      <a:lumMod val="50000"/>
                    </a:schemeClr>
                  </a:solidFill>
                </a:rPr>
                <a:t>centralizando</a:t>
              </a:r>
              <a:r>
                <a:rPr dirty="0">
                  <a:solidFill>
                    <a:schemeClr val="bg1">
                      <a:lumMod val="50000"/>
                    </a:schemeClr>
                  </a:solidFill>
                </a:rPr>
                <a:t>  </a:t>
              </a:r>
              <a:r>
                <a:rPr dirty="0" err="1">
                  <a:solidFill>
                    <a:schemeClr val="bg1">
                      <a:lumMod val="50000"/>
                    </a:schemeClr>
                  </a:solidFill>
                </a:rPr>
                <a:t>aplicações</a:t>
              </a:r>
              <a:r>
                <a:rPr dirty="0">
                  <a:solidFill>
                    <a:schemeClr val="bg1">
                      <a:lumMod val="50000"/>
                    </a:schemeClr>
                  </a:solidFill>
                </a:rPr>
                <a:t> </a:t>
              </a:r>
              <a:r>
                <a:rPr dirty="0" err="1">
                  <a:solidFill>
                    <a:schemeClr val="bg1">
                      <a:lumMod val="50000"/>
                    </a:schemeClr>
                  </a:solidFill>
                </a:rPr>
                <a:t>em</a:t>
              </a:r>
              <a:r>
                <a:rPr dirty="0">
                  <a:solidFill>
                    <a:schemeClr val="bg1">
                      <a:lumMod val="50000"/>
                    </a:schemeClr>
                  </a:solidFill>
                </a:rPr>
                <a:t> </a:t>
              </a:r>
              <a:r>
                <a:rPr dirty="0" err="1">
                  <a:solidFill>
                    <a:schemeClr val="bg1">
                      <a:lumMod val="50000"/>
                    </a:schemeClr>
                  </a:solidFill>
                </a:rPr>
                <a:t>apenas</a:t>
              </a:r>
              <a:r>
                <a:rPr dirty="0">
                  <a:solidFill>
                    <a:schemeClr val="bg1">
                      <a:lumMod val="50000"/>
                    </a:schemeClr>
                  </a:solidFill>
                </a:rPr>
                <a:t>  </a:t>
              </a:r>
              <a:r>
                <a:rPr dirty="0" err="1">
                  <a:solidFill>
                    <a:schemeClr val="bg1">
                      <a:lumMod val="50000"/>
                    </a:schemeClr>
                  </a:solidFill>
                </a:rPr>
                <a:t>uma</a:t>
              </a:r>
              <a:r>
                <a:rPr dirty="0">
                  <a:solidFill>
                    <a:schemeClr val="bg1">
                      <a:lumMod val="50000"/>
                    </a:schemeClr>
                  </a:solidFill>
                </a:rPr>
                <a:t> </a:t>
              </a:r>
              <a:r>
                <a:rPr dirty="0" err="1">
                  <a:solidFill>
                    <a:schemeClr val="bg1">
                      <a:lumMod val="50000"/>
                    </a:schemeClr>
                  </a:solidFill>
                </a:rPr>
                <a:t>conta</a:t>
              </a:r>
              <a:endParaRPr dirty="0">
                <a:solidFill>
                  <a:schemeClr val="bg1">
                    <a:lumMod val="50000"/>
                  </a:schemeClr>
                </a:solidFill>
              </a:endParaRPr>
            </a:p>
          </p:txBody>
        </p:sp>
      </p:grpSp>
      <p:sp>
        <p:nvSpPr>
          <p:cNvPr id="631" name="Shape 631"/>
          <p:cNvSpPr>
            <a:spLocks noGrp="1"/>
          </p:cNvSpPr>
          <p:nvPr>
            <p:ph type="sldNum" sz="quarter" idx="4294967295"/>
          </p:nvPr>
        </p:nvSpPr>
        <p:spPr>
          <a:xfrm>
            <a:off x="8819124" y="595313"/>
            <a:ext cx="152863" cy="153888"/>
          </a:xfrm>
          <a:prstGeom prst="rect">
            <a:avLst/>
          </a:prstGeom>
          <a:extLst>
            <a:ext uri="{C572A759-6A51-4108-AA02-DFA0A04FC94B}">
              <ma14:wrappingTextBoxFlag xmlns="" xmlns:ma14="http://schemas.microsoft.com/office/mac/drawingml/2011/main" val="1"/>
            </a:ext>
          </a:extLst>
        </p:spPr>
        <p:txBody>
          <a:bodyPr/>
          <a:lstStyle>
            <a:lvl1pPr indent="12700" algn="ctr" defTabSz="829875">
              <a:defRPr spc="-4">
                <a:solidFill>
                  <a:srgbClr val="6D6E71"/>
                </a:solidFill>
                <a:latin typeface="Roboto Slab Regular"/>
                <a:ea typeface="Roboto Slab Regular"/>
                <a:cs typeface="Roboto Slab Regular"/>
                <a:sym typeface="Roboto Slab Regular"/>
              </a:defRPr>
            </a:lvl1pPr>
          </a:lstStyle>
          <a:p>
            <a:fld id="{86CB4B4D-7CA3-9044-876B-883B54F8677D}" type="slidenum">
              <a:t>5</a:t>
            </a:fld>
            <a:endParaRPr/>
          </a:p>
        </p:txBody>
      </p:sp>
      <p:sp>
        <p:nvSpPr>
          <p:cNvPr id="40" name="object 4"/>
          <p:cNvSpPr/>
          <p:nvPr/>
        </p:nvSpPr>
        <p:spPr>
          <a:xfrm>
            <a:off x="914584" y="2205655"/>
            <a:ext cx="477158" cy="69526"/>
          </a:xfrm>
          <a:custGeom>
            <a:avLst/>
            <a:gdLst/>
            <a:ahLst/>
            <a:cxnLst/>
            <a:rect l="l" t="t" r="r" b="b"/>
            <a:pathLst>
              <a:path w="437515">
                <a:moveTo>
                  <a:pt x="0" y="0"/>
                </a:moveTo>
                <a:lnTo>
                  <a:pt x="437054" y="0"/>
                </a:lnTo>
              </a:path>
            </a:pathLst>
          </a:custGeom>
          <a:ln w="28575">
            <a:solidFill>
              <a:srgbClr val="AE9F7A"/>
            </a:solidFill>
          </a:ln>
        </p:spPr>
        <p:txBody>
          <a:bodyPr wrap="square" lIns="0" tIns="0" rIns="0" bIns="0" rtlCol="0"/>
          <a:lstStyle/>
          <a:p>
            <a:endParaRPr/>
          </a:p>
        </p:txBody>
      </p:sp>
      <p:sp>
        <p:nvSpPr>
          <p:cNvPr id="41" name="object 4"/>
          <p:cNvSpPr/>
          <p:nvPr/>
        </p:nvSpPr>
        <p:spPr>
          <a:xfrm>
            <a:off x="3140307" y="2170892"/>
            <a:ext cx="477158" cy="69526"/>
          </a:xfrm>
          <a:custGeom>
            <a:avLst/>
            <a:gdLst/>
            <a:ahLst/>
            <a:cxnLst/>
            <a:rect l="l" t="t" r="r" b="b"/>
            <a:pathLst>
              <a:path w="437515">
                <a:moveTo>
                  <a:pt x="0" y="0"/>
                </a:moveTo>
                <a:lnTo>
                  <a:pt x="437054" y="0"/>
                </a:lnTo>
              </a:path>
            </a:pathLst>
          </a:custGeom>
          <a:ln w="28575">
            <a:solidFill>
              <a:srgbClr val="AE9F7A"/>
            </a:solidFill>
          </a:ln>
        </p:spPr>
        <p:txBody>
          <a:bodyPr wrap="square" lIns="0" tIns="0" rIns="0" bIns="0" rtlCol="0"/>
          <a:lstStyle/>
          <a:p>
            <a:endParaRPr/>
          </a:p>
        </p:txBody>
      </p:sp>
      <p:sp>
        <p:nvSpPr>
          <p:cNvPr id="42" name="object 4"/>
          <p:cNvSpPr/>
          <p:nvPr/>
        </p:nvSpPr>
        <p:spPr>
          <a:xfrm>
            <a:off x="5062147" y="2186848"/>
            <a:ext cx="477158" cy="69526"/>
          </a:xfrm>
          <a:custGeom>
            <a:avLst/>
            <a:gdLst/>
            <a:ahLst/>
            <a:cxnLst/>
            <a:rect l="l" t="t" r="r" b="b"/>
            <a:pathLst>
              <a:path w="437515">
                <a:moveTo>
                  <a:pt x="0" y="0"/>
                </a:moveTo>
                <a:lnTo>
                  <a:pt x="437054" y="0"/>
                </a:lnTo>
              </a:path>
            </a:pathLst>
          </a:custGeom>
          <a:ln w="28575">
            <a:solidFill>
              <a:srgbClr val="AE9F7A"/>
            </a:solidFill>
          </a:ln>
        </p:spPr>
        <p:txBody>
          <a:bodyPr wrap="square" lIns="0" tIns="0" rIns="0" bIns="0" rtlCol="0"/>
          <a:lstStyle/>
          <a:p>
            <a:endParaRPr/>
          </a:p>
        </p:txBody>
      </p:sp>
      <p:sp>
        <p:nvSpPr>
          <p:cNvPr id="45" name="Shape 687"/>
          <p:cNvSpPr/>
          <p:nvPr/>
        </p:nvSpPr>
        <p:spPr>
          <a:xfrm flipH="1">
            <a:off x="4572000" y="2688463"/>
            <a:ext cx="0" cy="2509385"/>
          </a:xfrm>
          <a:prstGeom prst="line">
            <a:avLst/>
          </a:prstGeom>
          <a:ln w="19050">
            <a:solidFill>
              <a:srgbClr val="C1B69A"/>
            </a:solidFill>
          </a:ln>
        </p:spPr>
        <p:txBody>
          <a:bodyPr lIns="45718" tIns="45718" rIns="45718" bIns="45718"/>
          <a:lstStyle/>
          <a:p>
            <a:endParaRPr/>
          </a:p>
        </p:txBody>
      </p:sp>
      <p:grpSp>
        <p:nvGrpSpPr>
          <p:cNvPr id="30" name="Group 608"/>
          <p:cNvGrpSpPr/>
          <p:nvPr/>
        </p:nvGrpSpPr>
        <p:grpSpPr>
          <a:xfrm>
            <a:off x="6599706" y="1360815"/>
            <a:ext cx="1832727" cy="731799"/>
            <a:chOff x="0" y="-1"/>
            <a:chExt cx="1832726" cy="731798"/>
          </a:xfrm>
        </p:grpSpPr>
        <p:sp>
          <p:nvSpPr>
            <p:cNvPr id="31" name="Shape 605"/>
            <p:cNvSpPr/>
            <p:nvPr/>
          </p:nvSpPr>
          <p:spPr>
            <a:xfrm>
              <a:off x="0" y="-1"/>
              <a:ext cx="930800" cy="7078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indent="12700" algn="ctr" defTabSz="829875">
                <a:defRPr sz="4600" spc="-35">
                  <a:solidFill>
                    <a:srgbClr val="AE9E79"/>
                  </a:solidFill>
                  <a:latin typeface="Roboto Slab Regular"/>
                  <a:ea typeface="Roboto Slab Regular"/>
                  <a:cs typeface="Roboto Slab Regular"/>
                  <a:sym typeface="Roboto Slab Regular"/>
                </a:defRPr>
              </a:lvl1pPr>
            </a:lstStyle>
            <a:p>
              <a:r>
                <a:rPr dirty="0" smtClean="0"/>
                <a:t>2</a:t>
              </a:r>
              <a:r>
                <a:rPr lang="pt-BR" dirty="0"/>
                <a:t>3</a:t>
              </a:r>
              <a:endParaRPr dirty="0"/>
            </a:p>
          </p:txBody>
        </p:sp>
        <p:sp>
          <p:nvSpPr>
            <p:cNvPr id="33" name="Shape 607"/>
            <p:cNvSpPr/>
            <p:nvPr/>
          </p:nvSpPr>
          <p:spPr>
            <a:xfrm>
              <a:off x="835433" y="177800"/>
              <a:ext cx="997293" cy="553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indent="12700" defTabSz="829875">
                <a:defRPr sz="1200" cap="all" spc="-8">
                  <a:solidFill>
                    <a:srgbClr val="AE9E79"/>
                  </a:solidFill>
                  <a:latin typeface="Roboto"/>
                  <a:ea typeface="Roboto"/>
                  <a:cs typeface="Roboto"/>
                  <a:sym typeface="Roboto"/>
                </a:defRPr>
              </a:lvl1pPr>
            </a:lstStyle>
            <a:p>
              <a:r>
                <a:rPr lang="pt-BR" dirty="0" smtClean="0"/>
                <a:t>Novos clientes </a:t>
              </a:r>
              <a:r>
                <a:rPr dirty="0" smtClean="0"/>
                <a:t> </a:t>
              </a:r>
              <a:r>
                <a:rPr dirty="0" err="1"/>
                <a:t>rpps</a:t>
              </a:r>
              <a:endParaRPr dirty="0"/>
            </a:p>
          </p:txBody>
        </p:sp>
      </p:grpSp>
      <p:sp>
        <p:nvSpPr>
          <p:cNvPr id="34" name="object 4"/>
          <p:cNvSpPr/>
          <p:nvPr/>
        </p:nvSpPr>
        <p:spPr>
          <a:xfrm>
            <a:off x="6734427" y="2213223"/>
            <a:ext cx="477158" cy="69526"/>
          </a:xfrm>
          <a:custGeom>
            <a:avLst/>
            <a:gdLst/>
            <a:ahLst/>
            <a:cxnLst/>
            <a:rect l="l" t="t" r="r" b="b"/>
            <a:pathLst>
              <a:path w="437515">
                <a:moveTo>
                  <a:pt x="0" y="0"/>
                </a:moveTo>
                <a:lnTo>
                  <a:pt x="437054" y="0"/>
                </a:lnTo>
              </a:path>
            </a:pathLst>
          </a:custGeom>
          <a:ln w="28575">
            <a:solidFill>
              <a:srgbClr val="AE9F7A"/>
            </a:solidFill>
          </a:ln>
        </p:spPr>
        <p:txBody>
          <a:bodyPr wrap="square" lIns="0" tIns="0" rIns="0" bIns="0" rtlCol="0"/>
          <a:lstStyle/>
          <a:p>
            <a:endParaRPr/>
          </a:p>
        </p:txBody>
      </p:sp>
    </p:spTree>
    <p:extLst>
      <p:ext uri="{BB962C8B-B14F-4D97-AF65-F5344CB8AC3E}">
        <p14:creationId xmlns:p14="http://schemas.microsoft.com/office/powerpoint/2010/main" val="93931731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Shape 684"/>
          <p:cNvSpPr>
            <a:spLocks noGrp="1"/>
          </p:cNvSpPr>
          <p:nvPr>
            <p:ph type="sldNum" sz="quarter" idx="4294967295"/>
          </p:nvPr>
        </p:nvSpPr>
        <p:spPr>
          <a:xfrm>
            <a:off x="8819124" y="595313"/>
            <a:ext cx="152863" cy="153888"/>
          </a:xfrm>
          <a:prstGeom prst="rect">
            <a:avLst/>
          </a:prstGeom>
          <a:extLst>
            <a:ext uri="{C572A759-6A51-4108-AA02-DFA0A04FC94B}">
              <ma14:wrappingTextBoxFlag xmlns:ma14="http://schemas.microsoft.com/office/mac/drawingml/2011/main" xmlns="" val="1"/>
            </a:ext>
          </a:extLst>
        </p:spPr>
        <p:txBody>
          <a:bodyPr/>
          <a:lstStyle>
            <a:lvl1pPr indent="12700" algn="ctr" defTabSz="829875">
              <a:defRPr spc="-4">
                <a:solidFill>
                  <a:srgbClr val="6D6E71"/>
                </a:solidFill>
                <a:latin typeface="Roboto Slab Regular"/>
                <a:ea typeface="Roboto Slab Regular"/>
                <a:cs typeface="Roboto Slab Regular"/>
                <a:sym typeface="Roboto Slab Regular"/>
              </a:defRPr>
            </a:lvl1pPr>
          </a:lstStyle>
          <a:p>
            <a:fld id="{86CB4B4D-7CA3-9044-876B-883B54F8677D}" type="slidenum">
              <a:rPr/>
              <a:pPr/>
              <a:t>6</a:t>
            </a:fld>
            <a:endParaRPr/>
          </a:p>
        </p:txBody>
      </p:sp>
      <p:sp>
        <p:nvSpPr>
          <p:cNvPr id="70" name="Shape 604"/>
          <p:cNvSpPr/>
          <p:nvPr/>
        </p:nvSpPr>
        <p:spPr>
          <a:xfrm>
            <a:off x="793873" y="206921"/>
            <a:ext cx="6568648"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r>
              <a:rPr dirty="0"/>
              <a:t>PLATAFORMA DE FUNDOS </a:t>
            </a:r>
          </a:p>
        </p:txBody>
      </p:sp>
      <p:sp>
        <p:nvSpPr>
          <p:cNvPr id="52" name="object 6"/>
          <p:cNvSpPr/>
          <p:nvPr/>
        </p:nvSpPr>
        <p:spPr>
          <a:xfrm>
            <a:off x="2501551" y="5586691"/>
            <a:ext cx="0" cy="16290"/>
          </a:xfrm>
          <a:custGeom>
            <a:avLst/>
            <a:gdLst/>
            <a:ahLst/>
            <a:cxnLst/>
            <a:rect l="l" t="t" r="r" b="b"/>
            <a:pathLst>
              <a:path h="19050">
                <a:moveTo>
                  <a:pt x="0" y="0"/>
                </a:moveTo>
                <a:lnTo>
                  <a:pt x="0" y="19050"/>
                </a:lnTo>
              </a:path>
            </a:pathLst>
          </a:custGeom>
          <a:ln w="6350">
            <a:solidFill>
              <a:srgbClr val="494A49"/>
            </a:solidFill>
          </a:ln>
        </p:spPr>
        <p:txBody>
          <a:bodyPr wrap="square" lIns="0" tIns="0" rIns="0" bIns="0" rtlCol="0"/>
          <a:lstStyle/>
          <a:p>
            <a:pPr hangingPunct="1"/>
            <a:endParaRPr sz="1539" kern="1200">
              <a:solidFill>
                <a:prstClr val="black"/>
              </a:solidFill>
              <a:ea typeface="+mn-ea"/>
              <a:cs typeface="Helvetica"/>
            </a:endParaRPr>
          </a:p>
        </p:txBody>
      </p:sp>
      <p:sp>
        <p:nvSpPr>
          <p:cNvPr id="53" name="object 9"/>
          <p:cNvSpPr/>
          <p:nvPr/>
        </p:nvSpPr>
        <p:spPr>
          <a:xfrm>
            <a:off x="3939237" y="5420627"/>
            <a:ext cx="0" cy="16290"/>
          </a:xfrm>
          <a:custGeom>
            <a:avLst/>
            <a:gdLst/>
            <a:ahLst/>
            <a:cxnLst/>
            <a:rect l="l" t="t" r="r" b="b"/>
            <a:pathLst>
              <a:path h="19050">
                <a:moveTo>
                  <a:pt x="0" y="0"/>
                </a:moveTo>
                <a:lnTo>
                  <a:pt x="0" y="19050"/>
                </a:lnTo>
              </a:path>
            </a:pathLst>
          </a:custGeom>
          <a:ln w="6350">
            <a:solidFill>
              <a:srgbClr val="494A49"/>
            </a:solidFill>
          </a:ln>
        </p:spPr>
        <p:txBody>
          <a:bodyPr wrap="square" lIns="0" tIns="0" rIns="0" bIns="0" rtlCol="0"/>
          <a:lstStyle/>
          <a:p>
            <a:pPr hangingPunct="1"/>
            <a:endParaRPr sz="1539" kern="1200">
              <a:solidFill>
                <a:prstClr val="black"/>
              </a:solidFill>
              <a:ea typeface="+mn-ea"/>
              <a:cs typeface="Helvetica"/>
            </a:endParaRPr>
          </a:p>
        </p:txBody>
      </p:sp>
      <p:sp>
        <p:nvSpPr>
          <p:cNvPr id="54" name="object 12"/>
          <p:cNvSpPr/>
          <p:nvPr/>
        </p:nvSpPr>
        <p:spPr>
          <a:xfrm>
            <a:off x="5376927" y="5254712"/>
            <a:ext cx="0" cy="16290"/>
          </a:xfrm>
          <a:custGeom>
            <a:avLst/>
            <a:gdLst/>
            <a:ahLst/>
            <a:cxnLst/>
            <a:rect l="l" t="t" r="r" b="b"/>
            <a:pathLst>
              <a:path h="19050">
                <a:moveTo>
                  <a:pt x="0" y="0"/>
                </a:moveTo>
                <a:lnTo>
                  <a:pt x="0" y="19050"/>
                </a:lnTo>
              </a:path>
            </a:pathLst>
          </a:custGeom>
          <a:ln w="6350">
            <a:solidFill>
              <a:srgbClr val="494A49"/>
            </a:solidFill>
          </a:ln>
        </p:spPr>
        <p:txBody>
          <a:bodyPr wrap="square" lIns="0" tIns="0" rIns="0" bIns="0" rtlCol="0"/>
          <a:lstStyle/>
          <a:p>
            <a:pPr hangingPunct="1"/>
            <a:endParaRPr sz="1539" kern="1200">
              <a:solidFill>
                <a:prstClr val="black"/>
              </a:solidFill>
              <a:ea typeface="+mn-ea"/>
              <a:cs typeface="Helvetica"/>
            </a:endParaRPr>
          </a:p>
        </p:txBody>
      </p:sp>
      <p:sp>
        <p:nvSpPr>
          <p:cNvPr id="55" name="object 22"/>
          <p:cNvSpPr txBox="1"/>
          <p:nvPr/>
        </p:nvSpPr>
        <p:spPr>
          <a:xfrm>
            <a:off x="747437" y="1074305"/>
            <a:ext cx="7212839" cy="579133"/>
          </a:xfrm>
          <a:prstGeom prst="rect">
            <a:avLst/>
          </a:prstGeom>
        </p:spPr>
        <p:txBody>
          <a:bodyPr vert="horz" wrap="square" lIns="0" tIns="0" rIns="0" bIns="0" rtlCol="0">
            <a:spAutoFit/>
          </a:bodyPr>
          <a:lstStyle/>
          <a:p>
            <a:pPr marL="10860" hangingPunct="1"/>
            <a:r>
              <a:rPr sz="941" b="1" kern="1200" dirty="0" err="1">
                <a:solidFill>
                  <a:srgbClr val="AE9E79"/>
                </a:solidFill>
                <a:latin typeface="Roboto"/>
                <a:ea typeface="+mn-ea"/>
                <a:cs typeface="Roboto"/>
              </a:rPr>
              <a:t>Seleção</a:t>
            </a:r>
            <a:r>
              <a:rPr sz="941" b="1" kern="1200" dirty="0">
                <a:solidFill>
                  <a:srgbClr val="AE9E79"/>
                </a:solidFill>
                <a:latin typeface="Roboto"/>
                <a:ea typeface="+mn-ea"/>
                <a:cs typeface="Roboto"/>
              </a:rPr>
              <a:t> </a:t>
            </a:r>
            <a:r>
              <a:rPr sz="941" b="1" kern="1200" spc="-4" dirty="0">
                <a:solidFill>
                  <a:srgbClr val="AE9E79"/>
                </a:solidFill>
                <a:latin typeface="Roboto"/>
                <a:ea typeface="+mn-ea"/>
                <a:cs typeface="Roboto"/>
              </a:rPr>
              <a:t>dos melhores fundos de investimento para </a:t>
            </a:r>
            <a:r>
              <a:rPr sz="941" b="1" kern="1200" spc="-4" dirty="0" err="1">
                <a:solidFill>
                  <a:srgbClr val="AE9E79"/>
                </a:solidFill>
                <a:latin typeface="Roboto"/>
                <a:ea typeface="+mn-ea"/>
                <a:cs typeface="Roboto"/>
              </a:rPr>
              <a:t>os</a:t>
            </a:r>
            <a:r>
              <a:rPr sz="941" b="1" kern="1200" spc="-13" dirty="0">
                <a:solidFill>
                  <a:srgbClr val="AE9E79"/>
                </a:solidFill>
                <a:latin typeface="Roboto"/>
                <a:ea typeface="+mn-ea"/>
                <a:cs typeface="Roboto"/>
              </a:rPr>
              <a:t> </a:t>
            </a:r>
            <a:r>
              <a:rPr lang="pt-BR" sz="941" b="1" kern="1200" dirty="0">
                <a:solidFill>
                  <a:srgbClr val="AE9E79"/>
                </a:solidFill>
                <a:latin typeface="Roboto"/>
                <a:ea typeface="+mn-ea"/>
                <a:cs typeface="Roboto"/>
              </a:rPr>
              <a:t>RPPS</a:t>
            </a:r>
            <a:endParaRPr sz="941" kern="1200" dirty="0">
              <a:solidFill>
                <a:prstClr val="black"/>
              </a:solidFill>
              <a:latin typeface="Roboto"/>
              <a:ea typeface="+mn-ea"/>
              <a:cs typeface="Roboto"/>
            </a:endParaRPr>
          </a:p>
          <a:p>
            <a:pPr hangingPunct="1">
              <a:spcBef>
                <a:spcPts val="47"/>
              </a:spcBef>
            </a:pPr>
            <a:endParaRPr sz="941" kern="1200" dirty="0">
              <a:solidFill>
                <a:prstClr val="black"/>
              </a:solidFill>
              <a:latin typeface="Times New Roman"/>
              <a:ea typeface="+mn-ea"/>
              <a:cs typeface="Times New Roman"/>
            </a:endParaRPr>
          </a:p>
          <a:p>
            <a:pPr marL="10860" hangingPunct="1"/>
            <a:r>
              <a:rPr sz="941" kern="1200" spc="-4" dirty="0">
                <a:solidFill>
                  <a:srgbClr val="6D6E71"/>
                </a:solidFill>
                <a:latin typeface="Roboto"/>
                <a:ea typeface="+mn-ea"/>
                <a:cs typeface="Roboto"/>
              </a:rPr>
              <a:t>Rigoroso </a:t>
            </a:r>
            <a:r>
              <a:rPr sz="941" kern="1200" spc="-9" dirty="0">
                <a:solidFill>
                  <a:srgbClr val="6D6E71"/>
                </a:solidFill>
                <a:latin typeface="Roboto"/>
                <a:ea typeface="+mn-ea"/>
                <a:cs typeface="Roboto"/>
              </a:rPr>
              <a:t>processo </a:t>
            </a:r>
            <a:r>
              <a:rPr sz="941" kern="1200" spc="-4" dirty="0">
                <a:solidFill>
                  <a:srgbClr val="6D6E71"/>
                </a:solidFill>
                <a:latin typeface="Roboto"/>
                <a:ea typeface="+mn-ea"/>
                <a:cs typeface="Roboto"/>
              </a:rPr>
              <a:t>de </a:t>
            </a:r>
            <a:r>
              <a:rPr sz="941" i="1" kern="1200" spc="-4" dirty="0">
                <a:solidFill>
                  <a:srgbClr val="6D6E71"/>
                </a:solidFill>
                <a:latin typeface="Roboto"/>
                <a:ea typeface="+mn-ea"/>
                <a:cs typeface="Roboto"/>
              </a:rPr>
              <a:t>due diligence </a:t>
            </a:r>
            <a:r>
              <a:rPr sz="941" kern="1200" dirty="0">
                <a:solidFill>
                  <a:srgbClr val="6D6E71"/>
                </a:solidFill>
                <a:latin typeface="Roboto"/>
                <a:ea typeface="+mn-ea"/>
                <a:cs typeface="Roboto"/>
              </a:rPr>
              <a:t>e </a:t>
            </a:r>
            <a:r>
              <a:rPr sz="941" kern="1200" spc="-4" dirty="0">
                <a:solidFill>
                  <a:srgbClr val="6D6E71"/>
                </a:solidFill>
                <a:latin typeface="Roboto"/>
                <a:ea typeface="+mn-ea"/>
                <a:cs typeface="Roboto"/>
              </a:rPr>
              <a:t>vasta cobertura quantitativa </a:t>
            </a:r>
            <a:r>
              <a:rPr sz="941" kern="1200" dirty="0">
                <a:solidFill>
                  <a:srgbClr val="6D6E71"/>
                </a:solidFill>
                <a:latin typeface="Roboto"/>
                <a:ea typeface="+mn-ea"/>
                <a:cs typeface="Roboto"/>
              </a:rPr>
              <a:t>e </a:t>
            </a:r>
            <a:r>
              <a:rPr sz="941" kern="1200" spc="-4" dirty="0">
                <a:solidFill>
                  <a:srgbClr val="6D6E71"/>
                </a:solidFill>
                <a:latin typeface="Roboto"/>
                <a:ea typeface="+mn-ea"/>
                <a:cs typeface="Roboto"/>
              </a:rPr>
              <a:t>qualitativa da indústria nacional </a:t>
            </a:r>
            <a:r>
              <a:rPr sz="941" kern="1200" dirty="0">
                <a:solidFill>
                  <a:srgbClr val="6D6E71"/>
                </a:solidFill>
                <a:latin typeface="Roboto"/>
                <a:ea typeface="+mn-ea"/>
                <a:cs typeface="Roboto"/>
              </a:rPr>
              <a:t>e </a:t>
            </a:r>
            <a:r>
              <a:rPr sz="941" kern="1200" spc="-4" dirty="0">
                <a:solidFill>
                  <a:srgbClr val="6D6E71"/>
                </a:solidFill>
                <a:latin typeface="Roboto"/>
                <a:ea typeface="+mn-ea"/>
                <a:cs typeface="Roboto"/>
              </a:rPr>
              <a:t>global de fundos de</a:t>
            </a:r>
            <a:r>
              <a:rPr sz="941" kern="1200" spc="141" dirty="0">
                <a:solidFill>
                  <a:srgbClr val="6D6E71"/>
                </a:solidFill>
                <a:latin typeface="Roboto"/>
                <a:ea typeface="+mn-ea"/>
                <a:cs typeface="Roboto"/>
              </a:rPr>
              <a:t> </a:t>
            </a:r>
            <a:r>
              <a:rPr sz="941" kern="1200" spc="-4" dirty="0">
                <a:solidFill>
                  <a:srgbClr val="6D6E71"/>
                </a:solidFill>
                <a:latin typeface="Roboto"/>
                <a:ea typeface="+mn-ea"/>
                <a:cs typeface="Roboto"/>
              </a:rPr>
              <a:t>investimentos</a:t>
            </a:r>
            <a:endParaRPr sz="941" kern="1200" dirty="0">
              <a:solidFill>
                <a:prstClr val="black"/>
              </a:solidFill>
              <a:latin typeface="Roboto"/>
              <a:ea typeface="+mn-ea"/>
              <a:cs typeface="Roboto"/>
            </a:endParaRPr>
          </a:p>
        </p:txBody>
      </p:sp>
      <p:sp>
        <p:nvSpPr>
          <p:cNvPr id="56" name="object 57"/>
          <p:cNvSpPr/>
          <p:nvPr/>
        </p:nvSpPr>
        <p:spPr>
          <a:xfrm>
            <a:off x="2584363" y="5181680"/>
            <a:ext cx="54299" cy="54299"/>
          </a:xfrm>
          <a:custGeom>
            <a:avLst/>
            <a:gdLst/>
            <a:ahLst/>
            <a:cxnLst/>
            <a:rect l="l" t="t" r="r" b="b"/>
            <a:pathLst>
              <a:path w="63500" h="63500">
                <a:moveTo>
                  <a:pt x="0" y="63499"/>
                </a:moveTo>
                <a:lnTo>
                  <a:pt x="63500" y="63499"/>
                </a:lnTo>
                <a:lnTo>
                  <a:pt x="63500" y="0"/>
                </a:lnTo>
                <a:lnTo>
                  <a:pt x="0" y="0"/>
                </a:lnTo>
                <a:lnTo>
                  <a:pt x="0" y="63499"/>
                </a:lnTo>
                <a:close/>
              </a:path>
            </a:pathLst>
          </a:custGeom>
          <a:solidFill>
            <a:srgbClr val="C7C6C5"/>
          </a:solidFill>
        </p:spPr>
        <p:txBody>
          <a:bodyPr wrap="square" lIns="0" tIns="0" rIns="0" bIns="0" rtlCol="0"/>
          <a:lstStyle/>
          <a:p>
            <a:pPr hangingPunct="1"/>
            <a:endParaRPr sz="1539" kern="1200">
              <a:solidFill>
                <a:prstClr val="black"/>
              </a:solidFill>
              <a:ea typeface="+mn-ea"/>
              <a:cs typeface="Helvetica"/>
            </a:endParaRPr>
          </a:p>
        </p:txBody>
      </p:sp>
      <p:grpSp>
        <p:nvGrpSpPr>
          <p:cNvPr id="57" name="Group 4"/>
          <p:cNvGrpSpPr>
            <a:grpSpLocks noChangeAspect="1"/>
          </p:cNvGrpSpPr>
          <p:nvPr/>
        </p:nvGrpSpPr>
        <p:grpSpPr bwMode="auto">
          <a:xfrm>
            <a:off x="794137" y="1899288"/>
            <a:ext cx="6824289" cy="4235344"/>
            <a:chOff x="233" y="1236"/>
            <a:chExt cx="4460" cy="2768"/>
          </a:xfrm>
        </p:grpSpPr>
        <p:sp>
          <p:nvSpPr>
            <p:cNvPr id="58" name="AutoShape 3"/>
            <p:cNvSpPr>
              <a:spLocks noChangeAspect="1" noChangeArrowheads="1" noTextEdit="1"/>
            </p:cNvSpPr>
            <p:nvPr/>
          </p:nvSpPr>
          <p:spPr bwMode="auto">
            <a:xfrm>
              <a:off x="233" y="1236"/>
              <a:ext cx="4459" cy="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 y="1236"/>
              <a:ext cx="4456" cy="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6"/>
            <p:cNvSpPr>
              <a:spLocks noChangeArrowheads="1"/>
            </p:cNvSpPr>
            <p:nvPr/>
          </p:nvSpPr>
          <p:spPr bwMode="auto">
            <a:xfrm>
              <a:off x="433" y="1677"/>
              <a:ext cx="771" cy="1933"/>
            </a:xfrm>
            <a:prstGeom prst="rect">
              <a:avLst/>
            </a:prstGeom>
            <a:solidFill>
              <a:srgbClr val="61C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 y="1677"/>
              <a:ext cx="771" cy="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8"/>
            <p:cNvSpPr>
              <a:spLocks noChangeArrowheads="1"/>
            </p:cNvSpPr>
            <p:nvPr/>
          </p:nvSpPr>
          <p:spPr bwMode="auto">
            <a:xfrm>
              <a:off x="433" y="1677"/>
              <a:ext cx="771" cy="1933"/>
            </a:xfrm>
            <a:prstGeom prst="rect">
              <a:avLst/>
            </a:prstGeom>
            <a:solidFill>
              <a:srgbClr val="61C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72" name="Rectangle 9"/>
            <p:cNvSpPr>
              <a:spLocks noChangeArrowheads="1"/>
            </p:cNvSpPr>
            <p:nvPr/>
          </p:nvSpPr>
          <p:spPr bwMode="auto">
            <a:xfrm>
              <a:off x="433" y="1336"/>
              <a:ext cx="771" cy="341"/>
            </a:xfrm>
            <a:prstGeom prst="rect">
              <a:avLst/>
            </a:prstGeom>
            <a:solidFill>
              <a:srgbClr val="61C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73" name="Freeform 10"/>
            <p:cNvSpPr>
              <a:spLocks/>
            </p:cNvSpPr>
            <p:nvPr/>
          </p:nvSpPr>
          <p:spPr bwMode="auto">
            <a:xfrm>
              <a:off x="433" y="1336"/>
              <a:ext cx="771" cy="341"/>
            </a:xfrm>
            <a:custGeom>
              <a:avLst/>
              <a:gdLst>
                <a:gd name="T0" fmla="*/ 0 w 771"/>
                <a:gd name="T1" fmla="*/ 341 h 341"/>
                <a:gd name="T2" fmla="*/ 0 w 771"/>
                <a:gd name="T3" fmla="*/ 0 h 341"/>
                <a:gd name="T4" fmla="*/ 771 w 771"/>
                <a:gd name="T5" fmla="*/ 341 h 341"/>
                <a:gd name="T6" fmla="*/ 0 w 771"/>
                <a:gd name="T7" fmla="*/ 341 h 341"/>
              </a:gdLst>
              <a:ahLst/>
              <a:cxnLst>
                <a:cxn ang="0">
                  <a:pos x="T0" y="T1"/>
                </a:cxn>
                <a:cxn ang="0">
                  <a:pos x="T2" y="T3"/>
                </a:cxn>
                <a:cxn ang="0">
                  <a:pos x="T4" y="T5"/>
                </a:cxn>
                <a:cxn ang="0">
                  <a:pos x="T6" y="T7"/>
                </a:cxn>
              </a:cxnLst>
              <a:rect l="0" t="0" r="r" b="b"/>
              <a:pathLst>
                <a:path w="771" h="341">
                  <a:moveTo>
                    <a:pt x="0" y="341"/>
                  </a:moveTo>
                  <a:lnTo>
                    <a:pt x="0" y="0"/>
                  </a:lnTo>
                  <a:lnTo>
                    <a:pt x="771" y="341"/>
                  </a:lnTo>
                  <a:lnTo>
                    <a:pt x="0"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75" name="Rectangle 11"/>
            <p:cNvSpPr>
              <a:spLocks noChangeArrowheads="1"/>
            </p:cNvSpPr>
            <p:nvPr/>
          </p:nvSpPr>
          <p:spPr bwMode="auto">
            <a:xfrm>
              <a:off x="433" y="1336"/>
              <a:ext cx="771" cy="341"/>
            </a:xfrm>
            <a:prstGeom prst="rect">
              <a:avLst/>
            </a:prstGeom>
            <a:solidFill>
              <a:srgbClr val="61C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79" name="Rectangle 12"/>
            <p:cNvSpPr>
              <a:spLocks noChangeArrowheads="1"/>
            </p:cNvSpPr>
            <p:nvPr/>
          </p:nvSpPr>
          <p:spPr bwMode="auto">
            <a:xfrm>
              <a:off x="437" y="3610"/>
              <a:ext cx="771" cy="318"/>
            </a:xfrm>
            <a:prstGeom prst="rect">
              <a:avLst/>
            </a:prstGeom>
            <a:solidFill>
              <a:srgbClr val="61C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81" name="Freeform 13"/>
            <p:cNvSpPr>
              <a:spLocks/>
            </p:cNvSpPr>
            <p:nvPr/>
          </p:nvSpPr>
          <p:spPr bwMode="auto">
            <a:xfrm>
              <a:off x="438" y="3611"/>
              <a:ext cx="770" cy="317"/>
            </a:xfrm>
            <a:custGeom>
              <a:avLst/>
              <a:gdLst>
                <a:gd name="T0" fmla="*/ 0 w 770"/>
                <a:gd name="T1" fmla="*/ 0 h 317"/>
                <a:gd name="T2" fmla="*/ 0 w 770"/>
                <a:gd name="T3" fmla="*/ 317 h 317"/>
                <a:gd name="T4" fmla="*/ 770 w 770"/>
                <a:gd name="T5" fmla="*/ 0 h 317"/>
                <a:gd name="T6" fmla="*/ 0 w 770"/>
                <a:gd name="T7" fmla="*/ 0 h 317"/>
              </a:gdLst>
              <a:ahLst/>
              <a:cxnLst>
                <a:cxn ang="0">
                  <a:pos x="T0" y="T1"/>
                </a:cxn>
                <a:cxn ang="0">
                  <a:pos x="T2" y="T3"/>
                </a:cxn>
                <a:cxn ang="0">
                  <a:pos x="T4" y="T5"/>
                </a:cxn>
                <a:cxn ang="0">
                  <a:pos x="T6" y="T7"/>
                </a:cxn>
              </a:cxnLst>
              <a:rect l="0" t="0" r="r" b="b"/>
              <a:pathLst>
                <a:path w="770" h="317">
                  <a:moveTo>
                    <a:pt x="0" y="0"/>
                  </a:moveTo>
                  <a:lnTo>
                    <a:pt x="0" y="317"/>
                  </a:lnTo>
                  <a:lnTo>
                    <a:pt x="77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82" name="Rectangle 14"/>
            <p:cNvSpPr>
              <a:spLocks noChangeArrowheads="1"/>
            </p:cNvSpPr>
            <p:nvPr/>
          </p:nvSpPr>
          <p:spPr bwMode="auto">
            <a:xfrm>
              <a:off x="437" y="3610"/>
              <a:ext cx="771" cy="318"/>
            </a:xfrm>
            <a:prstGeom prst="rect">
              <a:avLst/>
            </a:prstGeom>
            <a:solidFill>
              <a:srgbClr val="61C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83" name="Rectangle 15"/>
            <p:cNvSpPr>
              <a:spLocks noChangeArrowheads="1"/>
            </p:cNvSpPr>
            <p:nvPr/>
          </p:nvSpPr>
          <p:spPr bwMode="auto">
            <a:xfrm>
              <a:off x="1227" y="1952"/>
              <a:ext cx="845" cy="1399"/>
            </a:xfrm>
            <a:prstGeom prst="rect">
              <a:avLst/>
            </a:prstGeom>
            <a:solidFill>
              <a:srgbClr val="9DD1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8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 y="1953"/>
              <a:ext cx="844" cy="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7"/>
            <p:cNvSpPr>
              <a:spLocks noChangeArrowheads="1"/>
            </p:cNvSpPr>
            <p:nvPr/>
          </p:nvSpPr>
          <p:spPr bwMode="auto">
            <a:xfrm>
              <a:off x="1227" y="1952"/>
              <a:ext cx="845" cy="1399"/>
            </a:xfrm>
            <a:prstGeom prst="rect">
              <a:avLst/>
            </a:prstGeom>
            <a:solidFill>
              <a:srgbClr val="9DD1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86" name="Rectangle 18"/>
            <p:cNvSpPr>
              <a:spLocks noChangeArrowheads="1"/>
            </p:cNvSpPr>
            <p:nvPr/>
          </p:nvSpPr>
          <p:spPr bwMode="auto">
            <a:xfrm>
              <a:off x="1227" y="1706"/>
              <a:ext cx="846" cy="247"/>
            </a:xfrm>
            <a:prstGeom prst="rect">
              <a:avLst/>
            </a:prstGeom>
            <a:solidFill>
              <a:srgbClr val="9DD1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87" name="Freeform 19"/>
            <p:cNvSpPr>
              <a:spLocks/>
            </p:cNvSpPr>
            <p:nvPr/>
          </p:nvSpPr>
          <p:spPr bwMode="auto">
            <a:xfrm>
              <a:off x="1228" y="1707"/>
              <a:ext cx="844" cy="246"/>
            </a:xfrm>
            <a:custGeom>
              <a:avLst/>
              <a:gdLst>
                <a:gd name="T0" fmla="*/ 0 w 844"/>
                <a:gd name="T1" fmla="*/ 246 h 246"/>
                <a:gd name="T2" fmla="*/ 0 w 844"/>
                <a:gd name="T3" fmla="*/ 0 h 246"/>
                <a:gd name="T4" fmla="*/ 844 w 844"/>
                <a:gd name="T5" fmla="*/ 246 h 246"/>
                <a:gd name="T6" fmla="*/ 0 w 844"/>
                <a:gd name="T7" fmla="*/ 246 h 246"/>
              </a:gdLst>
              <a:ahLst/>
              <a:cxnLst>
                <a:cxn ang="0">
                  <a:pos x="T0" y="T1"/>
                </a:cxn>
                <a:cxn ang="0">
                  <a:pos x="T2" y="T3"/>
                </a:cxn>
                <a:cxn ang="0">
                  <a:pos x="T4" y="T5"/>
                </a:cxn>
                <a:cxn ang="0">
                  <a:pos x="T6" y="T7"/>
                </a:cxn>
              </a:cxnLst>
              <a:rect l="0" t="0" r="r" b="b"/>
              <a:pathLst>
                <a:path w="844" h="246">
                  <a:moveTo>
                    <a:pt x="0" y="246"/>
                  </a:moveTo>
                  <a:lnTo>
                    <a:pt x="0" y="0"/>
                  </a:lnTo>
                  <a:lnTo>
                    <a:pt x="844" y="246"/>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88" name="Rectangle 20"/>
            <p:cNvSpPr>
              <a:spLocks noChangeArrowheads="1"/>
            </p:cNvSpPr>
            <p:nvPr/>
          </p:nvSpPr>
          <p:spPr bwMode="auto">
            <a:xfrm>
              <a:off x="1227" y="1706"/>
              <a:ext cx="846" cy="247"/>
            </a:xfrm>
            <a:prstGeom prst="rect">
              <a:avLst/>
            </a:prstGeom>
            <a:solidFill>
              <a:srgbClr val="9DD1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89" name="Rectangle 21"/>
            <p:cNvSpPr>
              <a:spLocks noChangeArrowheads="1"/>
            </p:cNvSpPr>
            <p:nvPr/>
          </p:nvSpPr>
          <p:spPr bwMode="auto">
            <a:xfrm>
              <a:off x="1227" y="3351"/>
              <a:ext cx="845" cy="230"/>
            </a:xfrm>
            <a:prstGeom prst="rect">
              <a:avLst/>
            </a:prstGeom>
            <a:solidFill>
              <a:srgbClr val="9DD1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90" name="Freeform 22"/>
            <p:cNvSpPr>
              <a:spLocks/>
            </p:cNvSpPr>
            <p:nvPr/>
          </p:nvSpPr>
          <p:spPr bwMode="auto">
            <a:xfrm>
              <a:off x="1228" y="3352"/>
              <a:ext cx="843" cy="229"/>
            </a:xfrm>
            <a:custGeom>
              <a:avLst/>
              <a:gdLst>
                <a:gd name="T0" fmla="*/ 0 w 843"/>
                <a:gd name="T1" fmla="*/ 0 h 229"/>
                <a:gd name="T2" fmla="*/ 0 w 843"/>
                <a:gd name="T3" fmla="*/ 229 h 229"/>
                <a:gd name="T4" fmla="*/ 843 w 843"/>
                <a:gd name="T5" fmla="*/ 0 h 229"/>
                <a:gd name="T6" fmla="*/ 0 w 843"/>
                <a:gd name="T7" fmla="*/ 0 h 229"/>
              </a:gdLst>
              <a:ahLst/>
              <a:cxnLst>
                <a:cxn ang="0">
                  <a:pos x="T0" y="T1"/>
                </a:cxn>
                <a:cxn ang="0">
                  <a:pos x="T2" y="T3"/>
                </a:cxn>
                <a:cxn ang="0">
                  <a:pos x="T4" y="T5"/>
                </a:cxn>
                <a:cxn ang="0">
                  <a:pos x="T6" y="T7"/>
                </a:cxn>
              </a:cxnLst>
              <a:rect l="0" t="0" r="r" b="b"/>
              <a:pathLst>
                <a:path w="843" h="229">
                  <a:moveTo>
                    <a:pt x="0" y="0"/>
                  </a:moveTo>
                  <a:lnTo>
                    <a:pt x="0" y="229"/>
                  </a:lnTo>
                  <a:lnTo>
                    <a:pt x="84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91" name="Rectangle 23"/>
            <p:cNvSpPr>
              <a:spLocks noChangeArrowheads="1"/>
            </p:cNvSpPr>
            <p:nvPr/>
          </p:nvSpPr>
          <p:spPr bwMode="auto">
            <a:xfrm>
              <a:off x="1227" y="3351"/>
              <a:ext cx="845" cy="230"/>
            </a:xfrm>
            <a:prstGeom prst="rect">
              <a:avLst/>
            </a:prstGeom>
            <a:solidFill>
              <a:srgbClr val="9DD1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92" name="Rectangle 24"/>
            <p:cNvSpPr>
              <a:spLocks noChangeArrowheads="1"/>
            </p:cNvSpPr>
            <p:nvPr/>
          </p:nvSpPr>
          <p:spPr bwMode="auto">
            <a:xfrm>
              <a:off x="2105" y="2128"/>
              <a:ext cx="781" cy="102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93"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 y="2128"/>
              <a:ext cx="781"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26"/>
            <p:cNvSpPr>
              <a:spLocks noChangeArrowheads="1"/>
            </p:cNvSpPr>
            <p:nvPr/>
          </p:nvSpPr>
          <p:spPr bwMode="auto">
            <a:xfrm>
              <a:off x="2105" y="2128"/>
              <a:ext cx="781" cy="102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95" name="Rectangle 27"/>
            <p:cNvSpPr>
              <a:spLocks noChangeArrowheads="1"/>
            </p:cNvSpPr>
            <p:nvPr/>
          </p:nvSpPr>
          <p:spPr bwMode="auto">
            <a:xfrm>
              <a:off x="2105" y="1947"/>
              <a:ext cx="782" cy="18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96" name="Freeform 28"/>
            <p:cNvSpPr>
              <a:spLocks/>
            </p:cNvSpPr>
            <p:nvPr/>
          </p:nvSpPr>
          <p:spPr bwMode="auto">
            <a:xfrm>
              <a:off x="2105" y="1947"/>
              <a:ext cx="781" cy="181"/>
            </a:xfrm>
            <a:custGeom>
              <a:avLst/>
              <a:gdLst>
                <a:gd name="T0" fmla="*/ 0 w 781"/>
                <a:gd name="T1" fmla="*/ 181 h 181"/>
                <a:gd name="T2" fmla="*/ 0 w 781"/>
                <a:gd name="T3" fmla="*/ 0 h 181"/>
                <a:gd name="T4" fmla="*/ 781 w 781"/>
                <a:gd name="T5" fmla="*/ 181 h 181"/>
                <a:gd name="T6" fmla="*/ 0 w 781"/>
                <a:gd name="T7" fmla="*/ 181 h 181"/>
              </a:gdLst>
              <a:ahLst/>
              <a:cxnLst>
                <a:cxn ang="0">
                  <a:pos x="T0" y="T1"/>
                </a:cxn>
                <a:cxn ang="0">
                  <a:pos x="T2" y="T3"/>
                </a:cxn>
                <a:cxn ang="0">
                  <a:pos x="T4" y="T5"/>
                </a:cxn>
                <a:cxn ang="0">
                  <a:pos x="T6" y="T7"/>
                </a:cxn>
              </a:cxnLst>
              <a:rect l="0" t="0" r="r" b="b"/>
              <a:pathLst>
                <a:path w="781" h="181">
                  <a:moveTo>
                    <a:pt x="0" y="181"/>
                  </a:moveTo>
                  <a:lnTo>
                    <a:pt x="0" y="0"/>
                  </a:lnTo>
                  <a:lnTo>
                    <a:pt x="781" y="181"/>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97" name="Rectangle 29"/>
            <p:cNvSpPr>
              <a:spLocks noChangeArrowheads="1"/>
            </p:cNvSpPr>
            <p:nvPr/>
          </p:nvSpPr>
          <p:spPr bwMode="auto">
            <a:xfrm>
              <a:off x="2105" y="1947"/>
              <a:ext cx="782" cy="18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98" name="Rectangle 30"/>
            <p:cNvSpPr>
              <a:spLocks noChangeArrowheads="1"/>
            </p:cNvSpPr>
            <p:nvPr/>
          </p:nvSpPr>
          <p:spPr bwMode="auto">
            <a:xfrm>
              <a:off x="2105" y="3153"/>
              <a:ext cx="781" cy="17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99" name="Freeform 31"/>
            <p:cNvSpPr>
              <a:spLocks/>
            </p:cNvSpPr>
            <p:nvPr/>
          </p:nvSpPr>
          <p:spPr bwMode="auto">
            <a:xfrm>
              <a:off x="2105" y="3153"/>
              <a:ext cx="780" cy="170"/>
            </a:xfrm>
            <a:custGeom>
              <a:avLst/>
              <a:gdLst>
                <a:gd name="T0" fmla="*/ 0 w 780"/>
                <a:gd name="T1" fmla="*/ 0 h 170"/>
                <a:gd name="T2" fmla="*/ 0 w 780"/>
                <a:gd name="T3" fmla="*/ 170 h 170"/>
                <a:gd name="T4" fmla="*/ 780 w 780"/>
                <a:gd name="T5" fmla="*/ 0 h 170"/>
                <a:gd name="T6" fmla="*/ 0 w 780"/>
                <a:gd name="T7" fmla="*/ 0 h 170"/>
              </a:gdLst>
              <a:ahLst/>
              <a:cxnLst>
                <a:cxn ang="0">
                  <a:pos x="T0" y="T1"/>
                </a:cxn>
                <a:cxn ang="0">
                  <a:pos x="T2" y="T3"/>
                </a:cxn>
                <a:cxn ang="0">
                  <a:pos x="T4" y="T5"/>
                </a:cxn>
                <a:cxn ang="0">
                  <a:pos x="T6" y="T7"/>
                </a:cxn>
              </a:cxnLst>
              <a:rect l="0" t="0" r="r" b="b"/>
              <a:pathLst>
                <a:path w="780" h="170">
                  <a:moveTo>
                    <a:pt x="0" y="0"/>
                  </a:moveTo>
                  <a:lnTo>
                    <a:pt x="0" y="170"/>
                  </a:lnTo>
                  <a:lnTo>
                    <a:pt x="78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00" name="Rectangle 32"/>
            <p:cNvSpPr>
              <a:spLocks noChangeArrowheads="1"/>
            </p:cNvSpPr>
            <p:nvPr/>
          </p:nvSpPr>
          <p:spPr bwMode="auto">
            <a:xfrm>
              <a:off x="2105" y="3153"/>
              <a:ext cx="781" cy="17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01" name="Rectangle 33"/>
            <p:cNvSpPr>
              <a:spLocks noChangeArrowheads="1"/>
            </p:cNvSpPr>
            <p:nvPr/>
          </p:nvSpPr>
          <p:spPr bwMode="auto">
            <a:xfrm>
              <a:off x="2910" y="2271"/>
              <a:ext cx="787" cy="7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102"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1" y="2272"/>
              <a:ext cx="786"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35"/>
            <p:cNvSpPr>
              <a:spLocks noChangeArrowheads="1"/>
            </p:cNvSpPr>
            <p:nvPr/>
          </p:nvSpPr>
          <p:spPr bwMode="auto">
            <a:xfrm>
              <a:off x="2910" y="2271"/>
              <a:ext cx="787" cy="7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04" name="Rectangle 36"/>
            <p:cNvSpPr>
              <a:spLocks noChangeArrowheads="1"/>
            </p:cNvSpPr>
            <p:nvPr/>
          </p:nvSpPr>
          <p:spPr bwMode="auto">
            <a:xfrm>
              <a:off x="2910" y="2139"/>
              <a:ext cx="788" cy="13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05" name="Freeform 37"/>
            <p:cNvSpPr>
              <a:spLocks/>
            </p:cNvSpPr>
            <p:nvPr/>
          </p:nvSpPr>
          <p:spPr bwMode="auto">
            <a:xfrm>
              <a:off x="2911" y="2139"/>
              <a:ext cx="786" cy="133"/>
            </a:xfrm>
            <a:custGeom>
              <a:avLst/>
              <a:gdLst>
                <a:gd name="T0" fmla="*/ 0 w 786"/>
                <a:gd name="T1" fmla="*/ 133 h 133"/>
                <a:gd name="T2" fmla="*/ 0 w 786"/>
                <a:gd name="T3" fmla="*/ 0 h 133"/>
                <a:gd name="T4" fmla="*/ 786 w 786"/>
                <a:gd name="T5" fmla="*/ 133 h 133"/>
                <a:gd name="T6" fmla="*/ 0 w 786"/>
                <a:gd name="T7" fmla="*/ 133 h 133"/>
              </a:gdLst>
              <a:ahLst/>
              <a:cxnLst>
                <a:cxn ang="0">
                  <a:pos x="T0" y="T1"/>
                </a:cxn>
                <a:cxn ang="0">
                  <a:pos x="T2" y="T3"/>
                </a:cxn>
                <a:cxn ang="0">
                  <a:pos x="T4" y="T5"/>
                </a:cxn>
                <a:cxn ang="0">
                  <a:pos x="T6" y="T7"/>
                </a:cxn>
              </a:cxnLst>
              <a:rect l="0" t="0" r="r" b="b"/>
              <a:pathLst>
                <a:path w="786" h="133">
                  <a:moveTo>
                    <a:pt x="0" y="133"/>
                  </a:moveTo>
                  <a:lnTo>
                    <a:pt x="0" y="0"/>
                  </a:lnTo>
                  <a:lnTo>
                    <a:pt x="786" y="133"/>
                  </a:lnTo>
                  <a:lnTo>
                    <a:pt x="0"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06" name="Rectangle 38"/>
            <p:cNvSpPr>
              <a:spLocks noChangeArrowheads="1"/>
            </p:cNvSpPr>
            <p:nvPr/>
          </p:nvSpPr>
          <p:spPr bwMode="auto">
            <a:xfrm>
              <a:off x="2910" y="2139"/>
              <a:ext cx="788" cy="13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07" name="Rectangle 39"/>
            <p:cNvSpPr>
              <a:spLocks noChangeArrowheads="1"/>
            </p:cNvSpPr>
            <p:nvPr/>
          </p:nvSpPr>
          <p:spPr bwMode="auto">
            <a:xfrm>
              <a:off x="2909" y="3023"/>
              <a:ext cx="786" cy="1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08" name="Freeform 40"/>
            <p:cNvSpPr>
              <a:spLocks/>
            </p:cNvSpPr>
            <p:nvPr/>
          </p:nvSpPr>
          <p:spPr bwMode="auto">
            <a:xfrm>
              <a:off x="2910" y="3023"/>
              <a:ext cx="785" cy="124"/>
            </a:xfrm>
            <a:custGeom>
              <a:avLst/>
              <a:gdLst>
                <a:gd name="T0" fmla="*/ 0 w 785"/>
                <a:gd name="T1" fmla="*/ 0 h 124"/>
                <a:gd name="T2" fmla="*/ 0 w 785"/>
                <a:gd name="T3" fmla="*/ 124 h 124"/>
                <a:gd name="T4" fmla="*/ 785 w 785"/>
                <a:gd name="T5" fmla="*/ 0 h 124"/>
                <a:gd name="T6" fmla="*/ 0 w 785"/>
                <a:gd name="T7" fmla="*/ 0 h 124"/>
              </a:gdLst>
              <a:ahLst/>
              <a:cxnLst>
                <a:cxn ang="0">
                  <a:pos x="T0" y="T1"/>
                </a:cxn>
                <a:cxn ang="0">
                  <a:pos x="T2" y="T3"/>
                </a:cxn>
                <a:cxn ang="0">
                  <a:pos x="T4" y="T5"/>
                </a:cxn>
                <a:cxn ang="0">
                  <a:pos x="T6" y="T7"/>
                </a:cxn>
              </a:cxnLst>
              <a:rect l="0" t="0" r="r" b="b"/>
              <a:pathLst>
                <a:path w="785" h="124">
                  <a:moveTo>
                    <a:pt x="0" y="0"/>
                  </a:moveTo>
                  <a:lnTo>
                    <a:pt x="0" y="124"/>
                  </a:lnTo>
                  <a:lnTo>
                    <a:pt x="78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09" name="Rectangle 41"/>
            <p:cNvSpPr>
              <a:spLocks noChangeArrowheads="1"/>
            </p:cNvSpPr>
            <p:nvPr/>
          </p:nvSpPr>
          <p:spPr bwMode="auto">
            <a:xfrm>
              <a:off x="2909" y="3023"/>
              <a:ext cx="786" cy="1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10" name="Rectangle 42"/>
            <p:cNvSpPr>
              <a:spLocks noChangeArrowheads="1"/>
            </p:cNvSpPr>
            <p:nvPr/>
          </p:nvSpPr>
          <p:spPr bwMode="auto">
            <a:xfrm>
              <a:off x="3715" y="2377"/>
              <a:ext cx="872" cy="546"/>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111"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 y="2377"/>
              <a:ext cx="872"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Rectangle 44"/>
            <p:cNvSpPr>
              <a:spLocks noChangeArrowheads="1"/>
            </p:cNvSpPr>
            <p:nvPr/>
          </p:nvSpPr>
          <p:spPr bwMode="auto">
            <a:xfrm>
              <a:off x="3715" y="2377"/>
              <a:ext cx="872" cy="546"/>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13" name="Rectangle 45"/>
            <p:cNvSpPr>
              <a:spLocks noChangeArrowheads="1"/>
            </p:cNvSpPr>
            <p:nvPr/>
          </p:nvSpPr>
          <p:spPr bwMode="auto">
            <a:xfrm>
              <a:off x="3715" y="2281"/>
              <a:ext cx="873" cy="97"/>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14" name="Freeform 46"/>
            <p:cNvSpPr>
              <a:spLocks/>
            </p:cNvSpPr>
            <p:nvPr/>
          </p:nvSpPr>
          <p:spPr bwMode="auto">
            <a:xfrm>
              <a:off x="3716" y="2281"/>
              <a:ext cx="872" cy="96"/>
            </a:xfrm>
            <a:custGeom>
              <a:avLst/>
              <a:gdLst>
                <a:gd name="T0" fmla="*/ 0 w 872"/>
                <a:gd name="T1" fmla="*/ 96 h 96"/>
                <a:gd name="T2" fmla="*/ 0 w 872"/>
                <a:gd name="T3" fmla="*/ 0 h 96"/>
                <a:gd name="T4" fmla="*/ 872 w 872"/>
                <a:gd name="T5" fmla="*/ 96 h 96"/>
                <a:gd name="T6" fmla="*/ 0 w 872"/>
                <a:gd name="T7" fmla="*/ 96 h 96"/>
              </a:gdLst>
              <a:ahLst/>
              <a:cxnLst>
                <a:cxn ang="0">
                  <a:pos x="T0" y="T1"/>
                </a:cxn>
                <a:cxn ang="0">
                  <a:pos x="T2" y="T3"/>
                </a:cxn>
                <a:cxn ang="0">
                  <a:pos x="T4" y="T5"/>
                </a:cxn>
                <a:cxn ang="0">
                  <a:pos x="T6" y="T7"/>
                </a:cxn>
              </a:cxnLst>
              <a:rect l="0" t="0" r="r" b="b"/>
              <a:pathLst>
                <a:path w="872" h="96">
                  <a:moveTo>
                    <a:pt x="0" y="96"/>
                  </a:moveTo>
                  <a:lnTo>
                    <a:pt x="0" y="0"/>
                  </a:lnTo>
                  <a:lnTo>
                    <a:pt x="872" y="96"/>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15" name="Rectangle 47"/>
            <p:cNvSpPr>
              <a:spLocks noChangeArrowheads="1"/>
            </p:cNvSpPr>
            <p:nvPr/>
          </p:nvSpPr>
          <p:spPr bwMode="auto">
            <a:xfrm>
              <a:off x="3715" y="2281"/>
              <a:ext cx="873" cy="97"/>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16" name="Rectangle 48"/>
            <p:cNvSpPr>
              <a:spLocks noChangeArrowheads="1"/>
            </p:cNvSpPr>
            <p:nvPr/>
          </p:nvSpPr>
          <p:spPr bwMode="auto">
            <a:xfrm>
              <a:off x="3715" y="2923"/>
              <a:ext cx="872" cy="9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17" name="Freeform 49"/>
            <p:cNvSpPr>
              <a:spLocks/>
            </p:cNvSpPr>
            <p:nvPr/>
          </p:nvSpPr>
          <p:spPr bwMode="auto">
            <a:xfrm>
              <a:off x="3716" y="2924"/>
              <a:ext cx="871" cy="89"/>
            </a:xfrm>
            <a:custGeom>
              <a:avLst/>
              <a:gdLst>
                <a:gd name="T0" fmla="*/ 0 w 871"/>
                <a:gd name="T1" fmla="*/ 0 h 89"/>
                <a:gd name="T2" fmla="*/ 0 w 871"/>
                <a:gd name="T3" fmla="*/ 89 h 89"/>
                <a:gd name="T4" fmla="*/ 871 w 871"/>
                <a:gd name="T5" fmla="*/ 0 h 89"/>
                <a:gd name="T6" fmla="*/ 0 w 871"/>
                <a:gd name="T7" fmla="*/ 0 h 89"/>
              </a:gdLst>
              <a:ahLst/>
              <a:cxnLst>
                <a:cxn ang="0">
                  <a:pos x="T0" y="T1"/>
                </a:cxn>
                <a:cxn ang="0">
                  <a:pos x="T2" y="T3"/>
                </a:cxn>
                <a:cxn ang="0">
                  <a:pos x="T4" y="T5"/>
                </a:cxn>
                <a:cxn ang="0">
                  <a:pos x="T6" y="T7"/>
                </a:cxn>
              </a:cxnLst>
              <a:rect l="0" t="0" r="r" b="b"/>
              <a:pathLst>
                <a:path w="871" h="89">
                  <a:moveTo>
                    <a:pt x="0" y="0"/>
                  </a:moveTo>
                  <a:lnTo>
                    <a:pt x="0" y="89"/>
                  </a:lnTo>
                  <a:lnTo>
                    <a:pt x="87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sp>
          <p:nvSpPr>
            <p:cNvPr id="118" name="Rectangle 50"/>
            <p:cNvSpPr>
              <a:spLocks noChangeArrowheads="1"/>
            </p:cNvSpPr>
            <p:nvPr/>
          </p:nvSpPr>
          <p:spPr bwMode="auto">
            <a:xfrm>
              <a:off x="3715" y="2923"/>
              <a:ext cx="872" cy="9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119" name="Picture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9" y="1263"/>
              <a:ext cx="5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5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9" y="1263"/>
              <a:ext cx="5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Freeform 53"/>
            <p:cNvSpPr>
              <a:spLocks noEditPoints="1"/>
            </p:cNvSpPr>
            <p:nvPr/>
          </p:nvSpPr>
          <p:spPr bwMode="auto">
            <a:xfrm>
              <a:off x="1223" y="1276"/>
              <a:ext cx="6" cy="333"/>
            </a:xfrm>
            <a:custGeom>
              <a:avLst/>
              <a:gdLst>
                <a:gd name="T0" fmla="*/ 6 w 6"/>
                <a:gd name="T1" fmla="*/ 16 h 333"/>
                <a:gd name="T2" fmla="*/ 0 w 6"/>
                <a:gd name="T3" fmla="*/ 0 h 333"/>
                <a:gd name="T4" fmla="*/ 6 w 6"/>
                <a:gd name="T5" fmla="*/ 21 h 333"/>
                <a:gd name="T6" fmla="*/ 0 w 6"/>
                <a:gd name="T7" fmla="*/ 37 h 333"/>
                <a:gd name="T8" fmla="*/ 6 w 6"/>
                <a:gd name="T9" fmla="*/ 21 h 333"/>
                <a:gd name="T10" fmla="*/ 6 w 6"/>
                <a:gd name="T11" fmla="*/ 58 h 333"/>
                <a:gd name="T12" fmla="*/ 0 w 6"/>
                <a:gd name="T13" fmla="*/ 42 h 333"/>
                <a:gd name="T14" fmla="*/ 6 w 6"/>
                <a:gd name="T15" fmla="*/ 64 h 333"/>
                <a:gd name="T16" fmla="*/ 0 w 6"/>
                <a:gd name="T17" fmla="*/ 79 h 333"/>
                <a:gd name="T18" fmla="*/ 6 w 6"/>
                <a:gd name="T19" fmla="*/ 64 h 333"/>
                <a:gd name="T20" fmla="*/ 6 w 6"/>
                <a:gd name="T21" fmla="*/ 101 h 333"/>
                <a:gd name="T22" fmla="*/ 0 w 6"/>
                <a:gd name="T23" fmla="*/ 85 h 333"/>
                <a:gd name="T24" fmla="*/ 6 w 6"/>
                <a:gd name="T25" fmla="*/ 106 h 333"/>
                <a:gd name="T26" fmla="*/ 0 w 6"/>
                <a:gd name="T27" fmla="*/ 122 h 333"/>
                <a:gd name="T28" fmla="*/ 6 w 6"/>
                <a:gd name="T29" fmla="*/ 106 h 333"/>
                <a:gd name="T30" fmla="*/ 6 w 6"/>
                <a:gd name="T31" fmla="*/ 143 h 333"/>
                <a:gd name="T32" fmla="*/ 0 w 6"/>
                <a:gd name="T33" fmla="*/ 127 h 333"/>
                <a:gd name="T34" fmla="*/ 6 w 6"/>
                <a:gd name="T35" fmla="*/ 148 h 333"/>
                <a:gd name="T36" fmla="*/ 0 w 6"/>
                <a:gd name="T37" fmla="*/ 164 h 333"/>
                <a:gd name="T38" fmla="*/ 6 w 6"/>
                <a:gd name="T39" fmla="*/ 148 h 333"/>
                <a:gd name="T40" fmla="*/ 6 w 6"/>
                <a:gd name="T41" fmla="*/ 185 h 333"/>
                <a:gd name="T42" fmla="*/ 0 w 6"/>
                <a:gd name="T43" fmla="*/ 169 h 333"/>
                <a:gd name="T44" fmla="*/ 6 w 6"/>
                <a:gd name="T45" fmla="*/ 190 h 333"/>
                <a:gd name="T46" fmla="*/ 0 w 6"/>
                <a:gd name="T47" fmla="*/ 206 h 333"/>
                <a:gd name="T48" fmla="*/ 6 w 6"/>
                <a:gd name="T49" fmla="*/ 190 h 333"/>
                <a:gd name="T50" fmla="*/ 6 w 6"/>
                <a:gd name="T51" fmla="*/ 227 h 333"/>
                <a:gd name="T52" fmla="*/ 0 w 6"/>
                <a:gd name="T53" fmla="*/ 212 h 333"/>
                <a:gd name="T54" fmla="*/ 6 w 6"/>
                <a:gd name="T55" fmla="*/ 233 h 333"/>
                <a:gd name="T56" fmla="*/ 0 w 6"/>
                <a:gd name="T57" fmla="*/ 249 h 333"/>
                <a:gd name="T58" fmla="*/ 6 w 6"/>
                <a:gd name="T59" fmla="*/ 233 h 333"/>
                <a:gd name="T60" fmla="*/ 6 w 6"/>
                <a:gd name="T61" fmla="*/ 270 h 333"/>
                <a:gd name="T62" fmla="*/ 0 w 6"/>
                <a:gd name="T63" fmla="*/ 254 h 333"/>
                <a:gd name="T64" fmla="*/ 6 w 6"/>
                <a:gd name="T65" fmla="*/ 275 h 333"/>
                <a:gd name="T66" fmla="*/ 0 w 6"/>
                <a:gd name="T67" fmla="*/ 291 h 333"/>
                <a:gd name="T68" fmla="*/ 6 w 6"/>
                <a:gd name="T69" fmla="*/ 275 h 333"/>
                <a:gd name="T70" fmla="*/ 6 w 6"/>
                <a:gd name="T71" fmla="*/ 312 h 333"/>
                <a:gd name="T72" fmla="*/ 0 w 6"/>
                <a:gd name="T73" fmla="*/ 296 h 333"/>
                <a:gd name="T74" fmla="*/ 6 w 6"/>
                <a:gd name="T75" fmla="*/ 317 h 333"/>
                <a:gd name="T76" fmla="*/ 0 w 6"/>
                <a:gd name="T77" fmla="*/ 333 h 333"/>
                <a:gd name="T78" fmla="*/ 6 w 6"/>
                <a:gd name="T79" fmla="*/ 3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333">
                  <a:moveTo>
                    <a:pt x="6" y="0"/>
                  </a:moveTo>
                  <a:lnTo>
                    <a:pt x="6" y="16"/>
                  </a:lnTo>
                  <a:lnTo>
                    <a:pt x="0" y="16"/>
                  </a:lnTo>
                  <a:lnTo>
                    <a:pt x="0" y="0"/>
                  </a:lnTo>
                  <a:lnTo>
                    <a:pt x="6" y="0"/>
                  </a:lnTo>
                  <a:close/>
                  <a:moveTo>
                    <a:pt x="6" y="21"/>
                  </a:moveTo>
                  <a:lnTo>
                    <a:pt x="6" y="37"/>
                  </a:lnTo>
                  <a:lnTo>
                    <a:pt x="0" y="37"/>
                  </a:lnTo>
                  <a:lnTo>
                    <a:pt x="0" y="21"/>
                  </a:lnTo>
                  <a:lnTo>
                    <a:pt x="6" y="21"/>
                  </a:lnTo>
                  <a:close/>
                  <a:moveTo>
                    <a:pt x="6" y="42"/>
                  </a:moveTo>
                  <a:lnTo>
                    <a:pt x="6" y="58"/>
                  </a:lnTo>
                  <a:lnTo>
                    <a:pt x="0" y="58"/>
                  </a:lnTo>
                  <a:lnTo>
                    <a:pt x="0" y="42"/>
                  </a:lnTo>
                  <a:lnTo>
                    <a:pt x="6" y="42"/>
                  </a:lnTo>
                  <a:close/>
                  <a:moveTo>
                    <a:pt x="6" y="64"/>
                  </a:moveTo>
                  <a:lnTo>
                    <a:pt x="6" y="79"/>
                  </a:lnTo>
                  <a:lnTo>
                    <a:pt x="0" y="79"/>
                  </a:lnTo>
                  <a:lnTo>
                    <a:pt x="0" y="64"/>
                  </a:lnTo>
                  <a:lnTo>
                    <a:pt x="6" y="64"/>
                  </a:lnTo>
                  <a:close/>
                  <a:moveTo>
                    <a:pt x="6" y="85"/>
                  </a:moveTo>
                  <a:lnTo>
                    <a:pt x="6" y="101"/>
                  </a:lnTo>
                  <a:lnTo>
                    <a:pt x="0" y="101"/>
                  </a:lnTo>
                  <a:lnTo>
                    <a:pt x="0" y="85"/>
                  </a:lnTo>
                  <a:lnTo>
                    <a:pt x="6" y="85"/>
                  </a:lnTo>
                  <a:close/>
                  <a:moveTo>
                    <a:pt x="6" y="106"/>
                  </a:moveTo>
                  <a:lnTo>
                    <a:pt x="6" y="122"/>
                  </a:lnTo>
                  <a:lnTo>
                    <a:pt x="0" y="122"/>
                  </a:lnTo>
                  <a:lnTo>
                    <a:pt x="0" y="106"/>
                  </a:lnTo>
                  <a:lnTo>
                    <a:pt x="6" y="106"/>
                  </a:lnTo>
                  <a:close/>
                  <a:moveTo>
                    <a:pt x="6" y="127"/>
                  </a:moveTo>
                  <a:lnTo>
                    <a:pt x="6" y="143"/>
                  </a:lnTo>
                  <a:lnTo>
                    <a:pt x="0" y="143"/>
                  </a:lnTo>
                  <a:lnTo>
                    <a:pt x="0" y="127"/>
                  </a:lnTo>
                  <a:lnTo>
                    <a:pt x="6" y="127"/>
                  </a:lnTo>
                  <a:close/>
                  <a:moveTo>
                    <a:pt x="6" y="148"/>
                  </a:moveTo>
                  <a:lnTo>
                    <a:pt x="6" y="164"/>
                  </a:lnTo>
                  <a:lnTo>
                    <a:pt x="0" y="164"/>
                  </a:lnTo>
                  <a:lnTo>
                    <a:pt x="0" y="148"/>
                  </a:lnTo>
                  <a:lnTo>
                    <a:pt x="6" y="148"/>
                  </a:lnTo>
                  <a:close/>
                  <a:moveTo>
                    <a:pt x="6" y="169"/>
                  </a:moveTo>
                  <a:lnTo>
                    <a:pt x="6" y="185"/>
                  </a:lnTo>
                  <a:lnTo>
                    <a:pt x="0" y="185"/>
                  </a:lnTo>
                  <a:lnTo>
                    <a:pt x="0" y="169"/>
                  </a:lnTo>
                  <a:lnTo>
                    <a:pt x="6" y="169"/>
                  </a:lnTo>
                  <a:close/>
                  <a:moveTo>
                    <a:pt x="6" y="190"/>
                  </a:moveTo>
                  <a:lnTo>
                    <a:pt x="6" y="206"/>
                  </a:lnTo>
                  <a:lnTo>
                    <a:pt x="0" y="206"/>
                  </a:lnTo>
                  <a:lnTo>
                    <a:pt x="0" y="190"/>
                  </a:lnTo>
                  <a:lnTo>
                    <a:pt x="6" y="190"/>
                  </a:lnTo>
                  <a:close/>
                  <a:moveTo>
                    <a:pt x="6" y="212"/>
                  </a:moveTo>
                  <a:lnTo>
                    <a:pt x="6" y="227"/>
                  </a:lnTo>
                  <a:lnTo>
                    <a:pt x="0" y="227"/>
                  </a:lnTo>
                  <a:lnTo>
                    <a:pt x="0" y="212"/>
                  </a:lnTo>
                  <a:lnTo>
                    <a:pt x="6" y="212"/>
                  </a:lnTo>
                  <a:close/>
                  <a:moveTo>
                    <a:pt x="6" y="233"/>
                  </a:moveTo>
                  <a:lnTo>
                    <a:pt x="6" y="249"/>
                  </a:lnTo>
                  <a:lnTo>
                    <a:pt x="0" y="249"/>
                  </a:lnTo>
                  <a:lnTo>
                    <a:pt x="0" y="233"/>
                  </a:lnTo>
                  <a:lnTo>
                    <a:pt x="6" y="233"/>
                  </a:lnTo>
                  <a:close/>
                  <a:moveTo>
                    <a:pt x="6" y="254"/>
                  </a:moveTo>
                  <a:lnTo>
                    <a:pt x="6" y="270"/>
                  </a:lnTo>
                  <a:lnTo>
                    <a:pt x="0" y="270"/>
                  </a:lnTo>
                  <a:lnTo>
                    <a:pt x="0" y="254"/>
                  </a:lnTo>
                  <a:lnTo>
                    <a:pt x="6" y="254"/>
                  </a:lnTo>
                  <a:close/>
                  <a:moveTo>
                    <a:pt x="6" y="275"/>
                  </a:moveTo>
                  <a:lnTo>
                    <a:pt x="6" y="291"/>
                  </a:lnTo>
                  <a:lnTo>
                    <a:pt x="0" y="291"/>
                  </a:lnTo>
                  <a:lnTo>
                    <a:pt x="0" y="275"/>
                  </a:lnTo>
                  <a:lnTo>
                    <a:pt x="6" y="275"/>
                  </a:lnTo>
                  <a:close/>
                  <a:moveTo>
                    <a:pt x="6" y="296"/>
                  </a:moveTo>
                  <a:lnTo>
                    <a:pt x="6" y="312"/>
                  </a:lnTo>
                  <a:lnTo>
                    <a:pt x="0" y="312"/>
                  </a:lnTo>
                  <a:lnTo>
                    <a:pt x="0" y="296"/>
                  </a:lnTo>
                  <a:lnTo>
                    <a:pt x="6" y="296"/>
                  </a:lnTo>
                  <a:close/>
                  <a:moveTo>
                    <a:pt x="6" y="317"/>
                  </a:moveTo>
                  <a:lnTo>
                    <a:pt x="6" y="333"/>
                  </a:lnTo>
                  <a:lnTo>
                    <a:pt x="0" y="333"/>
                  </a:lnTo>
                  <a:lnTo>
                    <a:pt x="0" y="317"/>
                  </a:lnTo>
                  <a:lnTo>
                    <a:pt x="6" y="317"/>
                  </a:lnTo>
                  <a:close/>
                </a:path>
              </a:pathLst>
            </a:custGeom>
            <a:solidFill>
              <a:srgbClr val="7F7F7F"/>
            </a:solidFill>
            <a:ln w="0" cap="flat">
              <a:solidFill>
                <a:srgbClr val="7F7F7F"/>
              </a:solidFill>
              <a:prstDash val="solid"/>
              <a:round/>
              <a:headEnd/>
              <a:tailEnd/>
            </a:ln>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122" name="Picture 5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2" y="1263"/>
              <a:ext cx="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5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42" y="1263"/>
              <a:ext cx="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Freeform 56"/>
            <p:cNvSpPr>
              <a:spLocks noEditPoints="1"/>
            </p:cNvSpPr>
            <p:nvPr/>
          </p:nvSpPr>
          <p:spPr bwMode="auto">
            <a:xfrm>
              <a:off x="2066" y="1276"/>
              <a:ext cx="5" cy="583"/>
            </a:xfrm>
            <a:custGeom>
              <a:avLst/>
              <a:gdLst>
                <a:gd name="T0" fmla="*/ 0 w 5"/>
                <a:gd name="T1" fmla="*/ 16 h 583"/>
                <a:gd name="T2" fmla="*/ 5 w 5"/>
                <a:gd name="T3" fmla="*/ 21 h 583"/>
                <a:gd name="T4" fmla="*/ 0 w 5"/>
                <a:gd name="T5" fmla="*/ 21 h 583"/>
                <a:gd name="T6" fmla="*/ 5 w 5"/>
                <a:gd name="T7" fmla="*/ 58 h 583"/>
                <a:gd name="T8" fmla="*/ 5 w 5"/>
                <a:gd name="T9" fmla="*/ 42 h 583"/>
                <a:gd name="T10" fmla="*/ 0 w 5"/>
                <a:gd name="T11" fmla="*/ 79 h 583"/>
                <a:gd name="T12" fmla="*/ 5 w 5"/>
                <a:gd name="T13" fmla="*/ 85 h 583"/>
                <a:gd name="T14" fmla="*/ 0 w 5"/>
                <a:gd name="T15" fmla="*/ 85 h 583"/>
                <a:gd name="T16" fmla="*/ 5 w 5"/>
                <a:gd name="T17" fmla="*/ 122 h 583"/>
                <a:gd name="T18" fmla="*/ 5 w 5"/>
                <a:gd name="T19" fmla="*/ 106 h 583"/>
                <a:gd name="T20" fmla="*/ 0 w 5"/>
                <a:gd name="T21" fmla="*/ 143 h 583"/>
                <a:gd name="T22" fmla="*/ 5 w 5"/>
                <a:gd name="T23" fmla="*/ 148 h 583"/>
                <a:gd name="T24" fmla="*/ 0 w 5"/>
                <a:gd name="T25" fmla="*/ 148 h 583"/>
                <a:gd name="T26" fmla="*/ 5 w 5"/>
                <a:gd name="T27" fmla="*/ 185 h 583"/>
                <a:gd name="T28" fmla="*/ 5 w 5"/>
                <a:gd name="T29" fmla="*/ 169 h 583"/>
                <a:gd name="T30" fmla="*/ 0 w 5"/>
                <a:gd name="T31" fmla="*/ 206 h 583"/>
                <a:gd name="T32" fmla="*/ 5 w 5"/>
                <a:gd name="T33" fmla="*/ 212 h 583"/>
                <a:gd name="T34" fmla="*/ 0 w 5"/>
                <a:gd name="T35" fmla="*/ 212 h 583"/>
                <a:gd name="T36" fmla="*/ 5 w 5"/>
                <a:gd name="T37" fmla="*/ 249 h 583"/>
                <a:gd name="T38" fmla="*/ 5 w 5"/>
                <a:gd name="T39" fmla="*/ 233 h 583"/>
                <a:gd name="T40" fmla="*/ 0 w 5"/>
                <a:gd name="T41" fmla="*/ 270 h 583"/>
                <a:gd name="T42" fmla="*/ 5 w 5"/>
                <a:gd name="T43" fmla="*/ 275 h 583"/>
                <a:gd name="T44" fmla="*/ 0 w 5"/>
                <a:gd name="T45" fmla="*/ 275 h 583"/>
                <a:gd name="T46" fmla="*/ 5 w 5"/>
                <a:gd name="T47" fmla="*/ 312 h 583"/>
                <a:gd name="T48" fmla="*/ 5 w 5"/>
                <a:gd name="T49" fmla="*/ 296 h 583"/>
                <a:gd name="T50" fmla="*/ 0 w 5"/>
                <a:gd name="T51" fmla="*/ 333 h 583"/>
                <a:gd name="T52" fmla="*/ 5 w 5"/>
                <a:gd name="T53" fmla="*/ 338 h 583"/>
                <a:gd name="T54" fmla="*/ 0 w 5"/>
                <a:gd name="T55" fmla="*/ 338 h 583"/>
                <a:gd name="T56" fmla="*/ 5 w 5"/>
                <a:gd name="T57" fmla="*/ 375 h 583"/>
                <a:gd name="T58" fmla="*/ 5 w 5"/>
                <a:gd name="T59" fmla="*/ 360 h 583"/>
                <a:gd name="T60" fmla="*/ 0 w 5"/>
                <a:gd name="T61" fmla="*/ 397 h 583"/>
                <a:gd name="T62" fmla="*/ 5 w 5"/>
                <a:gd name="T63" fmla="*/ 402 h 583"/>
                <a:gd name="T64" fmla="*/ 0 w 5"/>
                <a:gd name="T65" fmla="*/ 402 h 583"/>
                <a:gd name="T66" fmla="*/ 5 w 5"/>
                <a:gd name="T67" fmla="*/ 439 h 583"/>
                <a:gd name="T68" fmla="*/ 5 w 5"/>
                <a:gd name="T69" fmla="*/ 423 h 583"/>
                <a:gd name="T70" fmla="*/ 0 w 5"/>
                <a:gd name="T71" fmla="*/ 460 h 583"/>
                <a:gd name="T72" fmla="*/ 5 w 5"/>
                <a:gd name="T73" fmla="*/ 465 h 583"/>
                <a:gd name="T74" fmla="*/ 0 w 5"/>
                <a:gd name="T75" fmla="*/ 465 h 583"/>
                <a:gd name="T76" fmla="*/ 5 w 5"/>
                <a:gd name="T77" fmla="*/ 502 h 583"/>
                <a:gd name="T78" fmla="*/ 5 w 5"/>
                <a:gd name="T79" fmla="*/ 486 h 583"/>
                <a:gd name="T80" fmla="*/ 0 w 5"/>
                <a:gd name="T81" fmla="*/ 523 h 583"/>
                <a:gd name="T82" fmla="*/ 5 w 5"/>
                <a:gd name="T83" fmla="*/ 529 h 583"/>
                <a:gd name="T84" fmla="*/ 0 w 5"/>
                <a:gd name="T85" fmla="*/ 529 h 583"/>
                <a:gd name="T86" fmla="*/ 5 w 5"/>
                <a:gd name="T87" fmla="*/ 566 h 583"/>
                <a:gd name="T88" fmla="*/ 5 w 5"/>
                <a:gd name="T89" fmla="*/ 550 h 583"/>
                <a:gd name="T90" fmla="*/ 0 w 5"/>
                <a:gd name="T91" fmla="*/ 58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 h="583">
                  <a:moveTo>
                    <a:pt x="5" y="0"/>
                  </a:moveTo>
                  <a:lnTo>
                    <a:pt x="5" y="16"/>
                  </a:lnTo>
                  <a:lnTo>
                    <a:pt x="0" y="16"/>
                  </a:lnTo>
                  <a:lnTo>
                    <a:pt x="0" y="0"/>
                  </a:lnTo>
                  <a:lnTo>
                    <a:pt x="5" y="0"/>
                  </a:lnTo>
                  <a:close/>
                  <a:moveTo>
                    <a:pt x="5" y="21"/>
                  </a:moveTo>
                  <a:lnTo>
                    <a:pt x="5" y="37"/>
                  </a:lnTo>
                  <a:lnTo>
                    <a:pt x="0" y="37"/>
                  </a:lnTo>
                  <a:lnTo>
                    <a:pt x="0" y="21"/>
                  </a:lnTo>
                  <a:lnTo>
                    <a:pt x="5" y="21"/>
                  </a:lnTo>
                  <a:close/>
                  <a:moveTo>
                    <a:pt x="5" y="42"/>
                  </a:moveTo>
                  <a:lnTo>
                    <a:pt x="5" y="58"/>
                  </a:lnTo>
                  <a:lnTo>
                    <a:pt x="0" y="58"/>
                  </a:lnTo>
                  <a:lnTo>
                    <a:pt x="0" y="42"/>
                  </a:lnTo>
                  <a:lnTo>
                    <a:pt x="5" y="42"/>
                  </a:lnTo>
                  <a:close/>
                  <a:moveTo>
                    <a:pt x="5" y="64"/>
                  </a:moveTo>
                  <a:lnTo>
                    <a:pt x="5" y="79"/>
                  </a:lnTo>
                  <a:lnTo>
                    <a:pt x="0" y="79"/>
                  </a:lnTo>
                  <a:lnTo>
                    <a:pt x="0" y="64"/>
                  </a:lnTo>
                  <a:lnTo>
                    <a:pt x="5" y="64"/>
                  </a:lnTo>
                  <a:close/>
                  <a:moveTo>
                    <a:pt x="5" y="85"/>
                  </a:moveTo>
                  <a:lnTo>
                    <a:pt x="5" y="101"/>
                  </a:lnTo>
                  <a:lnTo>
                    <a:pt x="0" y="101"/>
                  </a:lnTo>
                  <a:lnTo>
                    <a:pt x="0" y="85"/>
                  </a:lnTo>
                  <a:lnTo>
                    <a:pt x="5" y="85"/>
                  </a:lnTo>
                  <a:close/>
                  <a:moveTo>
                    <a:pt x="5" y="106"/>
                  </a:moveTo>
                  <a:lnTo>
                    <a:pt x="5" y="122"/>
                  </a:lnTo>
                  <a:lnTo>
                    <a:pt x="0" y="122"/>
                  </a:lnTo>
                  <a:lnTo>
                    <a:pt x="0" y="106"/>
                  </a:lnTo>
                  <a:lnTo>
                    <a:pt x="5" y="106"/>
                  </a:lnTo>
                  <a:close/>
                  <a:moveTo>
                    <a:pt x="5" y="127"/>
                  </a:moveTo>
                  <a:lnTo>
                    <a:pt x="5" y="143"/>
                  </a:lnTo>
                  <a:lnTo>
                    <a:pt x="0" y="143"/>
                  </a:lnTo>
                  <a:lnTo>
                    <a:pt x="0" y="127"/>
                  </a:lnTo>
                  <a:lnTo>
                    <a:pt x="5" y="127"/>
                  </a:lnTo>
                  <a:close/>
                  <a:moveTo>
                    <a:pt x="5" y="148"/>
                  </a:moveTo>
                  <a:lnTo>
                    <a:pt x="5" y="164"/>
                  </a:lnTo>
                  <a:lnTo>
                    <a:pt x="0" y="164"/>
                  </a:lnTo>
                  <a:lnTo>
                    <a:pt x="0" y="148"/>
                  </a:lnTo>
                  <a:lnTo>
                    <a:pt x="5" y="148"/>
                  </a:lnTo>
                  <a:close/>
                  <a:moveTo>
                    <a:pt x="5" y="169"/>
                  </a:moveTo>
                  <a:lnTo>
                    <a:pt x="5" y="185"/>
                  </a:lnTo>
                  <a:lnTo>
                    <a:pt x="0" y="185"/>
                  </a:lnTo>
                  <a:lnTo>
                    <a:pt x="0" y="169"/>
                  </a:lnTo>
                  <a:lnTo>
                    <a:pt x="5" y="169"/>
                  </a:lnTo>
                  <a:close/>
                  <a:moveTo>
                    <a:pt x="5" y="190"/>
                  </a:moveTo>
                  <a:lnTo>
                    <a:pt x="5" y="206"/>
                  </a:lnTo>
                  <a:lnTo>
                    <a:pt x="0" y="206"/>
                  </a:lnTo>
                  <a:lnTo>
                    <a:pt x="0" y="190"/>
                  </a:lnTo>
                  <a:lnTo>
                    <a:pt x="5" y="190"/>
                  </a:lnTo>
                  <a:close/>
                  <a:moveTo>
                    <a:pt x="5" y="212"/>
                  </a:moveTo>
                  <a:lnTo>
                    <a:pt x="5" y="227"/>
                  </a:lnTo>
                  <a:lnTo>
                    <a:pt x="0" y="227"/>
                  </a:lnTo>
                  <a:lnTo>
                    <a:pt x="0" y="212"/>
                  </a:lnTo>
                  <a:lnTo>
                    <a:pt x="5" y="212"/>
                  </a:lnTo>
                  <a:close/>
                  <a:moveTo>
                    <a:pt x="5" y="233"/>
                  </a:moveTo>
                  <a:lnTo>
                    <a:pt x="5" y="249"/>
                  </a:lnTo>
                  <a:lnTo>
                    <a:pt x="0" y="249"/>
                  </a:lnTo>
                  <a:lnTo>
                    <a:pt x="0" y="233"/>
                  </a:lnTo>
                  <a:lnTo>
                    <a:pt x="5" y="233"/>
                  </a:lnTo>
                  <a:close/>
                  <a:moveTo>
                    <a:pt x="5" y="254"/>
                  </a:moveTo>
                  <a:lnTo>
                    <a:pt x="5" y="270"/>
                  </a:lnTo>
                  <a:lnTo>
                    <a:pt x="0" y="270"/>
                  </a:lnTo>
                  <a:lnTo>
                    <a:pt x="0" y="254"/>
                  </a:lnTo>
                  <a:lnTo>
                    <a:pt x="5" y="254"/>
                  </a:lnTo>
                  <a:close/>
                  <a:moveTo>
                    <a:pt x="5" y="275"/>
                  </a:moveTo>
                  <a:lnTo>
                    <a:pt x="5" y="291"/>
                  </a:lnTo>
                  <a:lnTo>
                    <a:pt x="0" y="291"/>
                  </a:lnTo>
                  <a:lnTo>
                    <a:pt x="0" y="275"/>
                  </a:lnTo>
                  <a:lnTo>
                    <a:pt x="5" y="275"/>
                  </a:lnTo>
                  <a:close/>
                  <a:moveTo>
                    <a:pt x="5" y="296"/>
                  </a:moveTo>
                  <a:lnTo>
                    <a:pt x="5" y="312"/>
                  </a:lnTo>
                  <a:lnTo>
                    <a:pt x="0" y="312"/>
                  </a:lnTo>
                  <a:lnTo>
                    <a:pt x="0" y="296"/>
                  </a:lnTo>
                  <a:lnTo>
                    <a:pt x="5" y="296"/>
                  </a:lnTo>
                  <a:close/>
                  <a:moveTo>
                    <a:pt x="5" y="317"/>
                  </a:moveTo>
                  <a:lnTo>
                    <a:pt x="5" y="333"/>
                  </a:lnTo>
                  <a:lnTo>
                    <a:pt x="0" y="333"/>
                  </a:lnTo>
                  <a:lnTo>
                    <a:pt x="0" y="317"/>
                  </a:lnTo>
                  <a:lnTo>
                    <a:pt x="5" y="317"/>
                  </a:lnTo>
                  <a:close/>
                  <a:moveTo>
                    <a:pt x="5" y="338"/>
                  </a:moveTo>
                  <a:lnTo>
                    <a:pt x="5" y="354"/>
                  </a:lnTo>
                  <a:lnTo>
                    <a:pt x="0" y="354"/>
                  </a:lnTo>
                  <a:lnTo>
                    <a:pt x="0" y="338"/>
                  </a:lnTo>
                  <a:lnTo>
                    <a:pt x="5" y="338"/>
                  </a:lnTo>
                  <a:close/>
                  <a:moveTo>
                    <a:pt x="5" y="360"/>
                  </a:moveTo>
                  <a:lnTo>
                    <a:pt x="5" y="375"/>
                  </a:lnTo>
                  <a:lnTo>
                    <a:pt x="0" y="375"/>
                  </a:lnTo>
                  <a:lnTo>
                    <a:pt x="0" y="360"/>
                  </a:lnTo>
                  <a:lnTo>
                    <a:pt x="5" y="360"/>
                  </a:lnTo>
                  <a:close/>
                  <a:moveTo>
                    <a:pt x="5" y="381"/>
                  </a:moveTo>
                  <a:lnTo>
                    <a:pt x="5" y="397"/>
                  </a:lnTo>
                  <a:lnTo>
                    <a:pt x="0" y="397"/>
                  </a:lnTo>
                  <a:lnTo>
                    <a:pt x="0" y="381"/>
                  </a:lnTo>
                  <a:lnTo>
                    <a:pt x="5" y="381"/>
                  </a:lnTo>
                  <a:close/>
                  <a:moveTo>
                    <a:pt x="5" y="402"/>
                  </a:moveTo>
                  <a:lnTo>
                    <a:pt x="5" y="418"/>
                  </a:lnTo>
                  <a:lnTo>
                    <a:pt x="0" y="418"/>
                  </a:lnTo>
                  <a:lnTo>
                    <a:pt x="0" y="402"/>
                  </a:lnTo>
                  <a:lnTo>
                    <a:pt x="5" y="402"/>
                  </a:lnTo>
                  <a:close/>
                  <a:moveTo>
                    <a:pt x="5" y="423"/>
                  </a:moveTo>
                  <a:lnTo>
                    <a:pt x="5" y="439"/>
                  </a:lnTo>
                  <a:lnTo>
                    <a:pt x="0" y="439"/>
                  </a:lnTo>
                  <a:lnTo>
                    <a:pt x="0" y="423"/>
                  </a:lnTo>
                  <a:lnTo>
                    <a:pt x="5" y="423"/>
                  </a:lnTo>
                  <a:close/>
                  <a:moveTo>
                    <a:pt x="5" y="444"/>
                  </a:moveTo>
                  <a:lnTo>
                    <a:pt x="5" y="460"/>
                  </a:lnTo>
                  <a:lnTo>
                    <a:pt x="0" y="460"/>
                  </a:lnTo>
                  <a:lnTo>
                    <a:pt x="0" y="444"/>
                  </a:lnTo>
                  <a:lnTo>
                    <a:pt x="5" y="444"/>
                  </a:lnTo>
                  <a:close/>
                  <a:moveTo>
                    <a:pt x="5" y="465"/>
                  </a:moveTo>
                  <a:lnTo>
                    <a:pt x="5" y="481"/>
                  </a:lnTo>
                  <a:lnTo>
                    <a:pt x="0" y="481"/>
                  </a:lnTo>
                  <a:lnTo>
                    <a:pt x="0" y="465"/>
                  </a:lnTo>
                  <a:lnTo>
                    <a:pt x="5" y="465"/>
                  </a:lnTo>
                  <a:close/>
                  <a:moveTo>
                    <a:pt x="5" y="486"/>
                  </a:moveTo>
                  <a:lnTo>
                    <a:pt x="5" y="502"/>
                  </a:lnTo>
                  <a:lnTo>
                    <a:pt x="0" y="502"/>
                  </a:lnTo>
                  <a:lnTo>
                    <a:pt x="0" y="486"/>
                  </a:lnTo>
                  <a:lnTo>
                    <a:pt x="5" y="486"/>
                  </a:lnTo>
                  <a:close/>
                  <a:moveTo>
                    <a:pt x="5" y="508"/>
                  </a:moveTo>
                  <a:lnTo>
                    <a:pt x="5" y="523"/>
                  </a:lnTo>
                  <a:lnTo>
                    <a:pt x="0" y="523"/>
                  </a:lnTo>
                  <a:lnTo>
                    <a:pt x="0" y="508"/>
                  </a:lnTo>
                  <a:lnTo>
                    <a:pt x="5" y="508"/>
                  </a:lnTo>
                  <a:close/>
                  <a:moveTo>
                    <a:pt x="5" y="529"/>
                  </a:moveTo>
                  <a:lnTo>
                    <a:pt x="5" y="545"/>
                  </a:lnTo>
                  <a:lnTo>
                    <a:pt x="0" y="545"/>
                  </a:lnTo>
                  <a:lnTo>
                    <a:pt x="0" y="529"/>
                  </a:lnTo>
                  <a:lnTo>
                    <a:pt x="5" y="529"/>
                  </a:lnTo>
                  <a:close/>
                  <a:moveTo>
                    <a:pt x="5" y="550"/>
                  </a:moveTo>
                  <a:lnTo>
                    <a:pt x="5" y="566"/>
                  </a:lnTo>
                  <a:lnTo>
                    <a:pt x="0" y="566"/>
                  </a:lnTo>
                  <a:lnTo>
                    <a:pt x="0" y="550"/>
                  </a:lnTo>
                  <a:lnTo>
                    <a:pt x="5" y="550"/>
                  </a:lnTo>
                  <a:close/>
                  <a:moveTo>
                    <a:pt x="5" y="571"/>
                  </a:moveTo>
                  <a:lnTo>
                    <a:pt x="5" y="583"/>
                  </a:lnTo>
                  <a:lnTo>
                    <a:pt x="0" y="583"/>
                  </a:lnTo>
                  <a:lnTo>
                    <a:pt x="0" y="571"/>
                  </a:lnTo>
                  <a:lnTo>
                    <a:pt x="5" y="571"/>
                  </a:lnTo>
                  <a:close/>
                </a:path>
              </a:pathLst>
            </a:custGeom>
            <a:solidFill>
              <a:srgbClr val="7F7F7F"/>
            </a:solidFill>
            <a:ln w="0" cap="flat">
              <a:solidFill>
                <a:srgbClr val="7F7F7F"/>
              </a:solidFill>
              <a:prstDash val="solid"/>
              <a:round/>
              <a:headEnd/>
              <a:tailEnd/>
            </a:ln>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125" name="Picture 5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57" y="1263"/>
              <a:ext cx="55"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5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57" y="1263"/>
              <a:ext cx="55"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Freeform 59"/>
            <p:cNvSpPr>
              <a:spLocks noEditPoints="1"/>
            </p:cNvSpPr>
            <p:nvPr/>
          </p:nvSpPr>
          <p:spPr bwMode="auto">
            <a:xfrm>
              <a:off x="2882" y="1276"/>
              <a:ext cx="5" cy="797"/>
            </a:xfrm>
            <a:custGeom>
              <a:avLst/>
              <a:gdLst>
                <a:gd name="T0" fmla="*/ 0 w 5"/>
                <a:gd name="T1" fmla="*/ 16 h 797"/>
                <a:gd name="T2" fmla="*/ 5 w 5"/>
                <a:gd name="T3" fmla="*/ 21 h 797"/>
                <a:gd name="T4" fmla="*/ 0 w 5"/>
                <a:gd name="T5" fmla="*/ 21 h 797"/>
                <a:gd name="T6" fmla="*/ 5 w 5"/>
                <a:gd name="T7" fmla="*/ 58 h 797"/>
                <a:gd name="T8" fmla="*/ 5 w 5"/>
                <a:gd name="T9" fmla="*/ 42 h 797"/>
                <a:gd name="T10" fmla="*/ 0 w 5"/>
                <a:gd name="T11" fmla="*/ 79 h 797"/>
                <a:gd name="T12" fmla="*/ 5 w 5"/>
                <a:gd name="T13" fmla="*/ 85 h 797"/>
                <a:gd name="T14" fmla="*/ 0 w 5"/>
                <a:gd name="T15" fmla="*/ 85 h 797"/>
                <a:gd name="T16" fmla="*/ 5 w 5"/>
                <a:gd name="T17" fmla="*/ 122 h 797"/>
                <a:gd name="T18" fmla="*/ 5 w 5"/>
                <a:gd name="T19" fmla="*/ 106 h 797"/>
                <a:gd name="T20" fmla="*/ 0 w 5"/>
                <a:gd name="T21" fmla="*/ 143 h 797"/>
                <a:gd name="T22" fmla="*/ 5 w 5"/>
                <a:gd name="T23" fmla="*/ 148 h 797"/>
                <a:gd name="T24" fmla="*/ 0 w 5"/>
                <a:gd name="T25" fmla="*/ 148 h 797"/>
                <a:gd name="T26" fmla="*/ 5 w 5"/>
                <a:gd name="T27" fmla="*/ 185 h 797"/>
                <a:gd name="T28" fmla="*/ 5 w 5"/>
                <a:gd name="T29" fmla="*/ 169 h 797"/>
                <a:gd name="T30" fmla="*/ 0 w 5"/>
                <a:gd name="T31" fmla="*/ 206 h 797"/>
                <a:gd name="T32" fmla="*/ 5 w 5"/>
                <a:gd name="T33" fmla="*/ 212 h 797"/>
                <a:gd name="T34" fmla="*/ 0 w 5"/>
                <a:gd name="T35" fmla="*/ 212 h 797"/>
                <a:gd name="T36" fmla="*/ 5 w 5"/>
                <a:gd name="T37" fmla="*/ 249 h 797"/>
                <a:gd name="T38" fmla="*/ 5 w 5"/>
                <a:gd name="T39" fmla="*/ 233 h 797"/>
                <a:gd name="T40" fmla="*/ 0 w 5"/>
                <a:gd name="T41" fmla="*/ 270 h 797"/>
                <a:gd name="T42" fmla="*/ 5 w 5"/>
                <a:gd name="T43" fmla="*/ 275 h 797"/>
                <a:gd name="T44" fmla="*/ 0 w 5"/>
                <a:gd name="T45" fmla="*/ 275 h 797"/>
                <a:gd name="T46" fmla="*/ 5 w 5"/>
                <a:gd name="T47" fmla="*/ 312 h 797"/>
                <a:gd name="T48" fmla="*/ 5 w 5"/>
                <a:gd name="T49" fmla="*/ 296 h 797"/>
                <a:gd name="T50" fmla="*/ 0 w 5"/>
                <a:gd name="T51" fmla="*/ 333 h 797"/>
                <a:gd name="T52" fmla="*/ 5 w 5"/>
                <a:gd name="T53" fmla="*/ 338 h 797"/>
                <a:gd name="T54" fmla="*/ 0 w 5"/>
                <a:gd name="T55" fmla="*/ 338 h 797"/>
                <a:gd name="T56" fmla="*/ 5 w 5"/>
                <a:gd name="T57" fmla="*/ 375 h 797"/>
                <a:gd name="T58" fmla="*/ 5 w 5"/>
                <a:gd name="T59" fmla="*/ 360 h 797"/>
                <a:gd name="T60" fmla="*/ 0 w 5"/>
                <a:gd name="T61" fmla="*/ 397 h 797"/>
                <a:gd name="T62" fmla="*/ 5 w 5"/>
                <a:gd name="T63" fmla="*/ 402 h 797"/>
                <a:gd name="T64" fmla="*/ 0 w 5"/>
                <a:gd name="T65" fmla="*/ 402 h 797"/>
                <a:gd name="T66" fmla="*/ 5 w 5"/>
                <a:gd name="T67" fmla="*/ 439 h 797"/>
                <a:gd name="T68" fmla="*/ 5 w 5"/>
                <a:gd name="T69" fmla="*/ 423 h 797"/>
                <a:gd name="T70" fmla="*/ 0 w 5"/>
                <a:gd name="T71" fmla="*/ 460 h 797"/>
                <a:gd name="T72" fmla="*/ 5 w 5"/>
                <a:gd name="T73" fmla="*/ 465 h 797"/>
                <a:gd name="T74" fmla="*/ 0 w 5"/>
                <a:gd name="T75" fmla="*/ 465 h 797"/>
                <a:gd name="T76" fmla="*/ 5 w 5"/>
                <a:gd name="T77" fmla="*/ 502 h 797"/>
                <a:gd name="T78" fmla="*/ 5 w 5"/>
                <a:gd name="T79" fmla="*/ 486 h 797"/>
                <a:gd name="T80" fmla="*/ 0 w 5"/>
                <a:gd name="T81" fmla="*/ 523 h 797"/>
                <a:gd name="T82" fmla="*/ 5 w 5"/>
                <a:gd name="T83" fmla="*/ 529 h 797"/>
                <a:gd name="T84" fmla="*/ 0 w 5"/>
                <a:gd name="T85" fmla="*/ 529 h 797"/>
                <a:gd name="T86" fmla="*/ 5 w 5"/>
                <a:gd name="T87" fmla="*/ 566 h 797"/>
                <a:gd name="T88" fmla="*/ 5 w 5"/>
                <a:gd name="T89" fmla="*/ 550 h 797"/>
                <a:gd name="T90" fmla="*/ 0 w 5"/>
                <a:gd name="T91" fmla="*/ 587 h 797"/>
                <a:gd name="T92" fmla="*/ 5 w 5"/>
                <a:gd name="T93" fmla="*/ 592 h 797"/>
                <a:gd name="T94" fmla="*/ 0 w 5"/>
                <a:gd name="T95" fmla="*/ 592 h 797"/>
                <a:gd name="T96" fmla="*/ 5 w 5"/>
                <a:gd name="T97" fmla="*/ 629 h 797"/>
                <a:gd name="T98" fmla="*/ 5 w 5"/>
                <a:gd name="T99" fmla="*/ 613 h 797"/>
                <a:gd name="T100" fmla="*/ 0 w 5"/>
                <a:gd name="T101" fmla="*/ 650 h 797"/>
                <a:gd name="T102" fmla="*/ 5 w 5"/>
                <a:gd name="T103" fmla="*/ 656 h 797"/>
                <a:gd name="T104" fmla="*/ 0 w 5"/>
                <a:gd name="T105" fmla="*/ 656 h 797"/>
                <a:gd name="T106" fmla="*/ 5 w 5"/>
                <a:gd name="T107" fmla="*/ 693 h 797"/>
                <a:gd name="T108" fmla="*/ 5 w 5"/>
                <a:gd name="T109" fmla="*/ 677 h 797"/>
                <a:gd name="T110" fmla="*/ 0 w 5"/>
                <a:gd name="T111" fmla="*/ 714 h 797"/>
                <a:gd name="T112" fmla="*/ 5 w 5"/>
                <a:gd name="T113" fmla="*/ 719 h 797"/>
                <a:gd name="T114" fmla="*/ 0 w 5"/>
                <a:gd name="T115" fmla="*/ 719 h 797"/>
                <a:gd name="T116" fmla="*/ 5 w 5"/>
                <a:gd name="T117" fmla="*/ 756 h 797"/>
                <a:gd name="T118" fmla="*/ 5 w 5"/>
                <a:gd name="T119" fmla="*/ 740 h 797"/>
                <a:gd name="T120" fmla="*/ 0 w 5"/>
                <a:gd name="T121" fmla="*/ 777 h 797"/>
                <a:gd name="T122" fmla="*/ 5 w 5"/>
                <a:gd name="T123" fmla="*/ 782 h 797"/>
                <a:gd name="T124" fmla="*/ 0 w 5"/>
                <a:gd name="T125" fmla="*/ 782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 h="797">
                  <a:moveTo>
                    <a:pt x="5" y="0"/>
                  </a:moveTo>
                  <a:lnTo>
                    <a:pt x="5" y="16"/>
                  </a:lnTo>
                  <a:lnTo>
                    <a:pt x="0" y="16"/>
                  </a:lnTo>
                  <a:lnTo>
                    <a:pt x="0" y="0"/>
                  </a:lnTo>
                  <a:lnTo>
                    <a:pt x="5" y="0"/>
                  </a:lnTo>
                  <a:close/>
                  <a:moveTo>
                    <a:pt x="5" y="21"/>
                  </a:moveTo>
                  <a:lnTo>
                    <a:pt x="5" y="37"/>
                  </a:lnTo>
                  <a:lnTo>
                    <a:pt x="0" y="37"/>
                  </a:lnTo>
                  <a:lnTo>
                    <a:pt x="0" y="21"/>
                  </a:lnTo>
                  <a:lnTo>
                    <a:pt x="5" y="21"/>
                  </a:lnTo>
                  <a:close/>
                  <a:moveTo>
                    <a:pt x="5" y="42"/>
                  </a:moveTo>
                  <a:lnTo>
                    <a:pt x="5" y="58"/>
                  </a:lnTo>
                  <a:lnTo>
                    <a:pt x="0" y="58"/>
                  </a:lnTo>
                  <a:lnTo>
                    <a:pt x="0" y="42"/>
                  </a:lnTo>
                  <a:lnTo>
                    <a:pt x="5" y="42"/>
                  </a:lnTo>
                  <a:close/>
                  <a:moveTo>
                    <a:pt x="5" y="64"/>
                  </a:moveTo>
                  <a:lnTo>
                    <a:pt x="5" y="79"/>
                  </a:lnTo>
                  <a:lnTo>
                    <a:pt x="0" y="79"/>
                  </a:lnTo>
                  <a:lnTo>
                    <a:pt x="0" y="64"/>
                  </a:lnTo>
                  <a:lnTo>
                    <a:pt x="5" y="64"/>
                  </a:lnTo>
                  <a:close/>
                  <a:moveTo>
                    <a:pt x="5" y="85"/>
                  </a:moveTo>
                  <a:lnTo>
                    <a:pt x="5" y="101"/>
                  </a:lnTo>
                  <a:lnTo>
                    <a:pt x="0" y="101"/>
                  </a:lnTo>
                  <a:lnTo>
                    <a:pt x="0" y="85"/>
                  </a:lnTo>
                  <a:lnTo>
                    <a:pt x="5" y="85"/>
                  </a:lnTo>
                  <a:close/>
                  <a:moveTo>
                    <a:pt x="5" y="106"/>
                  </a:moveTo>
                  <a:lnTo>
                    <a:pt x="5" y="122"/>
                  </a:lnTo>
                  <a:lnTo>
                    <a:pt x="0" y="122"/>
                  </a:lnTo>
                  <a:lnTo>
                    <a:pt x="0" y="106"/>
                  </a:lnTo>
                  <a:lnTo>
                    <a:pt x="5" y="106"/>
                  </a:lnTo>
                  <a:close/>
                  <a:moveTo>
                    <a:pt x="5" y="127"/>
                  </a:moveTo>
                  <a:lnTo>
                    <a:pt x="5" y="143"/>
                  </a:lnTo>
                  <a:lnTo>
                    <a:pt x="0" y="143"/>
                  </a:lnTo>
                  <a:lnTo>
                    <a:pt x="0" y="127"/>
                  </a:lnTo>
                  <a:lnTo>
                    <a:pt x="5" y="127"/>
                  </a:lnTo>
                  <a:close/>
                  <a:moveTo>
                    <a:pt x="5" y="148"/>
                  </a:moveTo>
                  <a:lnTo>
                    <a:pt x="5" y="164"/>
                  </a:lnTo>
                  <a:lnTo>
                    <a:pt x="0" y="164"/>
                  </a:lnTo>
                  <a:lnTo>
                    <a:pt x="0" y="148"/>
                  </a:lnTo>
                  <a:lnTo>
                    <a:pt x="5" y="148"/>
                  </a:lnTo>
                  <a:close/>
                  <a:moveTo>
                    <a:pt x="5" y="169"/>
                  </a:moveTo>
                  <a:lnTo>
                    <a:pt x="5" y="185"/>
                  </a:lnTo>
                  <a:lnTo>
                    <a:pt x="0" y="185"/>
                  </a:lnTo>
                  <a:lnTo>
                    <a:pt x="0" y="169"/>
                  </a:lnTo>
                  <a:lnTo>
                    <a:pt x="5" y="169"/>
                  </a:lnTo>
                  <a:close/>
                  <a:moveTo>
                    <a:pt x="5" y="190"/>
                  </a:moveTo>
                  <a:lnTo>
                    <a:pt x="5" y="206"/>
                  </a:lnTo>
                  <a:lnTo>
                    <a:pt x="0" y="206"/>
                  </a:lnTo>
                  <a:lnTo>
                    <a:pt x="0" y="190"/>
                  </a:lnTo>
                  <a:lnTo>
                    <a:pt x="5" y="190"/>
                  </a:lnTo>
                  <a:close/>
                  <a:moveTo>
                    <a:pt x="5" y="212"/>
                  </a:moveTo>
                  <a:lnTo>
                    <a:pt x="5" y="227"/>
                  </a:lnTo>
                  <a:lnTo>
                    <a:pt x="0" y="227"/>
                  </a:lnTo>
                  <a:lnTo>
                    <a:pt x="0" y="212"/>
                  </a:lnTo>
                  <a:lnTo>
                    <a:pt x="5" y="212"/>
                  </a:lnTo>
                  <a:close/>
                  <a:moveTo>
                    <a:pt x="5" y="233"/>
                  </a:moveTo>
                  <a:lnTo>
                    <a:pt x="5" y="249"/>
                  </a:lnTo>
                  <a:lnTo>
                    <a:pt x="0" y="249"/>
                  </a:lnTo>
                  <a:lnTo>
                    <a:pt x="0" y="233"/>
                  </a:lnTo>
                  <a:lnTo>
                    <a:pt x="5" y="233"/>
                  </a:lnTo>
                  <a:close/>
                  <a:moveTo>
                    <a:pt x="5" y="254"/>
                  </a:moveTo>
                  <a:lnTo>
                    <a:pt x="5" y="270"/>
                  </a:lnTo>
                  <a:lnTo>
                    <a:pt x="0" y="270"/>
                  </a:lnTo>
                  <a:lnTo>
                    <a:pt x="0" y="254"/>
                  </a:lnTo>
                  <a:lnTo>
                    <a:pt x="5" y="254"/>
                  </a:lnTo>
                  <a:close/>
                  <a:moveTo>
                    <a:pt x="5" y="275"/>
                  </a:moveTo>
                  <a:lnTo>
                    <a:pt x="5" y="291"/>
                  </a:lnTo>
                  <a:lnTo>
                    <a:pt x="0" y="291"/>
                  </a:lnTo>
                  <a:lnTo>
                    <a:pt x="0" y="275"/>
                  </a:lnTo>
                  <a:lnTo>
                    <a:pt x="5" y="275"/>
                  </a:lnTo>
                  <a:close/>
                  <a:moveTo>
                    <a:pt x="5" y="296"/>
                  </a:moveTo>
                  <a:lnTo>
                    <a:pt x="5" y="312"/>
                  </a:lnTo>
                  <a:lnTo>
                    <a:pt x="0" y="312"/>
                  </a:lnTo>
                  <a:lnTo>
                    <a:pt x="0" y="296"/>
                  </a:lnTo>
                  <a:lnTo>
                    <a:pt x="5" y="296"/>
                  </a:lnTo>
                  <a:close/>
                  <a:moveTo>
                    <a:pt x="5" y="317"/>
                  </a:moveTo>
                  <a:lnTo>
                    <a:pt x="5" y="333"/>
                  </a:lnTo>
                  <a:lnTo>
                    <a:pt x="0" y="333"/>
                  </a:lnTo>
                  <a:lnTo>
                    <a:pt x="0" y="317"/>
                  </a:lnTo>
                  <a:lnTo>
                    <a:pt x="5" y="317"/>
                  </a:lnTo>
                  <a:close/>
                  <a:moveTo>
                    <a:pt x="5" y="338"/>
                  </a:moveTo>
                  <a:lnTo>
                    <a:pt x="5" y="354"/>
                  </a:lnTo>
                  <a:lnTo>
                    <a:pt x="0" y="354"/>
                  </a:lnTo>
                  <a:lnTo>
                    <a:pt x="0" y="338"/>
                  </a:lnTo>
                  <a:lnTo>
                    <a:pt x="5" y="338"/>
                  </a:lnTo>
                  <a:close/>
                  <a:moveTo>
                    <a:pt x="5" y="360"/>
                  </a:moveTo>
                  <a:lnTo>
                    <a:pt x="5" y="375"/>
                  </a:lnTo>
                  <a:lnTo>
                    <a:pt x="0" y="375"/>
                  </a:lnTo>
                  <a:lnTo>
                    <a:pt x="0" y="360"/>
                  </a:lnTo>
                  <a:lnTo>
                    <a:pt x="5" y="360"/>
                  </a:lnTo>
                  <a:close/>
                  <a:moveTo>
                    <a:pt x="5" y="381"/>
                  </a:moveTo>
                  <a:lnTo>
                    <a:pt x="5" y="397"/>
                  </a:lnTo>
                  <a:lnTo>
                    <a:pt x="0" y="397"/>
                  </a:lnTo>
                  <a:lnTo>
                    <a:pt x="0" y="381"/>
                  </a:lnTo>
                  <a:lnTo>
                    <a:pt x="5" y="381"/>
                  </a:lnTo>
                  <a:close/>
                  <a:moveTo>
                    <a:pt x="5" y="402"/>
                  </a:moveTo>
                  <a:lnTo>
                    <a:pt x="5" y="418"/>
                  </a:lnTo>
                  <a:lnTo>
                    <a:pt x="0" y="418"/>
                  </a:lnTo>
                  <a:lnTo>
                    <a:pt x="0" y="402"/>
                  </a:lnTo>
                  <a:lnTo>
                    <a:pt x="5" y="402"/>
                  </a:lnTo>
                  <a:close/>
                  <a:moveTo>
                    <a:pt x="5" y="423"/>
                  </a:moveTo>
                  <a:lnTo>
                    <a:pt x="5" y="439"/>
                  </a:lnTo>
                  <a:lnTo>
                    <a:pt x="0" y="439"/>
                  </a:lnTo>
                  <a:lnTo>
                    <a:pt x="0" y="423"/>
                  </a:lnTo>
                  <a:lnTo>
                    <a:pt x="5" y="423"/>
                  </a:lnTo>
                  <a:close/>
                  <a:moveTo>
                    <a:pt x="5" y="444"/>
                  </a:moveTo>
                  <a:lnTo>
                    <a:pt x="5" y="460"/>
                  </a:lnTo>
                  <a:lnTo>
                    <a:pt x="0" y="460"/>
                  </a:lnTo>
                  <a:lnTo>
                    <a:pt x="0" y="444"/>
                  </a:lnTo>
                  <a:lnTo>
                    <a:pt x="5" y="444"/>
                  </a:lnTo>
                  <a:close/>
                  <a:moveTo>
                    <a:pt x="5" y="465"/>
                  </a:moveTo>
                  <a:lnTo>
                    <a:pt x="5" y="481"/>
                  </a:lnTo>
                  <a:lnTo>
                    <a:pt x="0" y="481"/>
                  </a:lnTo>
                  <a:lnTo>
                    <a:pt x="0" y="465"/>
                  </a:lnTo>
                  <a:lnTo>
                    <a:pt x="5" y="465"/>
                  </a:lnTo>
                  <a:close/>
                  <a:moveTo>
                    <a:pt x="5" y="486"/>
                  </a:moveTo>
                  <a:lnTo>
                    <a:pt x="5" y="502"/>
                  </a:lnTo>
                  <a:lnTo>
                    <a:pt x="0" y="502"/>
                  </a:lnTo>
                  <a:lnTo>
                    <a:pt x="0" y="486"/>
                  </a:lnTo>
                  <a:lnTo>
                    <a:pt x="5" y="486"/>
                  </a:lnTo>
                  <a:close/>
                  <a:moveTo>
                    <a:pt x="5" y="508"/>
                  </a:moveTo>
                  <a:lnTo>
                    <a:pt x="5" y="523"/>
                  </a:lnTo>
                  <a:lnTo>
                    <a:pt x="0" y="523"/>
                  </a:lnTo>
                  <a:lnTo>
                    <a:pt x="0" y="508"/>
                  </a:lnTo>
                  <a:lnTo>
                    <a:pt x="5" y="508"/>
                  </a:lnTo>
                  <a:close/>
                  <a:moveTo>
                    <a:pt x="5" y="529"/>
                  </a:moveTo>
                  <a:lnTo>
                    <a:pt x="5" y="545"/>
                  </a:lnTo>
                  <a:lnTo>
                    <a:pt x="0" y="545"/>
                  </a:lnTo>
                  <a:lnTo>
                    <a:pt x="0" y="529"/>
                  </a:lnTo>
                  <a:lnTo>
                    <a:pt x="5" y="529"/>
                  </a:lnTo>
                  <a:close/>
                  <a:moveTo>
                    <a:pt x="5" y="550"/>
                  </a:moveTo>
                  <a:lnTo>
                    <a:pt x="5" y="566"/>
                  </a:lnTo>
                  <a:lnTo>
                    <a:pt x="0" y="566"/>
                  </a:lnTo>
                  <a:lnTo>
                    <a:pt x="0" y="550"/>
                  </a:lnTo>
                  <a:lnTo>
                    <a:pt x="5" y="550"/>
                  </a:lnTo>
                  <a:close/>
                  <a:moveTo>
                    <a:pt x="5" y="571"/>
                  </a:moveTo>
                  <a:lnTo>
                    <a:pt x="5" y="587"/>
                  </a:lnTo>
                  <a:lnTo>
                    <a:pt x="0" y="587"/>
                  </a:lnTo>
                  <a:lnTo>
                    <a:pt x="0" y="571"/>
                  </a:lnTo>
                  <a:lnTo>
                    <a:pt x="5" y="571"/>
                  </a:lnTo>
                  <a:close/>
                  <a:moveTo>
                    <a:pt x="5" y="592"/>
                  </a:moveTo>
                  <a:lnTo>
                    <a:pt x="5" y="608"/>
                  </a:lnTo>
                  <a:lnTo>
                    <a:pt x="0" y="608"/>
                  </a:lnTo>
                  <a:lnTo>
                    <a:pt x="0" y="592"/>
                  </a:lnTo>
                  <a:lnTo>
                    <a:pt x="5" y="592"/>
                  </a:lnTo>
                  <a:close/>
                  <a:moveTo>
                    <a:pt x="5" y="613"/>
                  </a:moveTo>
                  <a:lnTo>
                    <a:pt x="5" y="629"/>
                  </a:lnTo>
                  <a:lnTo>
                    <a:pt x="0" y="629"/>
                  </a:lnTo>
                  <a:lnTo>
                    <a:pt x="0" y="613"/>
                  </a:lnTo>
                  <a:lnTo>
                    <a:pt x="5" y="613"/>
                  </a:lnTo>
                  <a:close/>
                  <a:moveTo>
                    <a:pt x="5" y="634"/>
                  </a:moveTo>
                  <a:lnTo>
                    <a:pt x="5" y="650"/>
                  </a:lnTo>
                  <a:lnTo>
                    <a:pt x="0" y="650"/>
                  </a:lnTo>
                  <a:lnTo>
                    <a:pt x="0" y="634"/>
                  </a:lnTo>
                  <a:lnTo>
                    <a:pt x="5" y="634"/>
                  </a:lnTo>
                  <a:close/>
                  <a:moveTo>
                    <a:pt x="5" y="656"/>
                  </a:moveTo>
                  <a:lnTo>
                    <a:pt x="5" y="671"/>
                  </a:lnTo>
                  <a:lnTo>
                    <a:pt x="0" y="671"/>
                  </a:lnTo>
                  <a:lnTo>
                    <a:pt x="0" y="656"/>
                  </a:lnTo>
                  <a:lnTo>
                    <a:pt x="5" y="656"/>
                  </a:lnTo>
                  <a:close/>
                  <a:moveTo>
                    <a:pt x="5" y="677"/>
                  </a:moveTo>
                  <a:lnTo>
                    <a:pt x="5" y="693"/>
                  </a:lnTo>
                  <a:lnTo>
                    <a:pt x="0" y="693"/>
                  </a:lnTo>
                  <a:lnTo>
                    <a:pt x="0" y="677"/>
                  </a:lnTo>
                  <a:lnTo>
                    <a:pt x="5" y="677"/>
                  </a:lnTo>
                  <a:close/>
                  <a:moveTo>
                    <a:pt x="5" y="698"/>
                  </a:moveTo>
                  <a:lnTo>
                    <a:pt x="5" y="714"/>
                  </a:lnTo>
                  <a:lnTo>
                    <a:pt x="0" y="714"/>
                  </a:lnTo>
                  <a:lnTo>
                    <a:pt x="0" y="698"/>
                  </a:lnTo>
                  <a:lnTo>
                    <a:pt x="5" y="698"/>
                  </a:lnTo>
                  <a:close/>
                  <a:moveTo>
                    <a:pt x="5" y="719"/>
                  </a:moveTo>
                  <a:lnTo>
                    <a:pt x="5" y="735"/>
                  </a:lnTo>
                  <a:lnTo>
                    <a:pt x="0" y="735"/>
                  </a:lnTo>
                  <a:lnTo>
                    <a:pt x="0" y="719"/>
                  </a:lnTo>
                  <a:lnTo>
                    <a:pt x="5" y="719"/>
                  </a:lnTo>
                  <a:close/>
                  <a:moveTo>
                    <a:pt x="5" y="740"/>
                  </a:moveTo>
                  <a:lnTo>
                    <a:pt x="5" y="756"/>
                  </a:lnTo>
                  <a:lnTo>
                    <a:pt x="0" y="756"/>
                  </a:lnTo>
                  <a:lnTo>
                    <a:pt x="0" y="740"/>
                  </a:lnTo>
                  <a:lnTo>
                    <a:pt x="5" y="740"/>
                  </a:lnTo>
                  <a:close/>
                  <a:moveTo>
                    <a:pt x="5" y="761"/>
                  </a:moveTo>
                  <a:lnTo>
                    <a:pt x="5" y="777"/>
                  </a:lnTo>
                  <a:lnTo>
                    <a:pt x="0" y="777"/>
                  </a:lnTo>
                  <a:lnTo>
                    <a:pt x="0" y="761"/>
                  </a:lnTo>
                  <a:lnTo>
                    <a:pt x="5" y="761"/>
                  </a:lnTo>
                  <a:close/>
                  <a:moveTo>
                    <a:pt x="5" y="782"/>
                  </a:moveTo>
                  <a:lnTo>
                    <a:pt x="5" y="797"/>
                  </a:lnTo>
                  <a:lnTo>
                    <a:pt x="0" y="797"/>
                  </a:lnTo>
                  <a:lnTo>
                    <a:pt x="0" y="782"/>
                  </a:lnTo>
                  <a:lnTo>
                    <a:pt x="5" y="782"/>
                  </a:lnTo>
                  <a:close/>
                </a:path>
              </a:pathLst>
            </a:custGeom>
            <a:solidFill>
              <a:srgbClr val="7F7F7F"/>
            </a:solidFill>
            <a:ln w="0" cap="flat">
              <a:solidFill>
                <a:srgbClr val="7F7F7F"/>
              </a:solidFill>
              <a:prstDash val="solid"/>
              <a:round/>
              <a:headEnd/>
              <a:tailEnd/>
            </a:ln>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128" name="Picture 6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67" y="1263"/>
              <a:ext cx="54"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6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67" y="1263"/>
              <a:ext cx="54"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Freeform 62"/>
            <p:cNvSpPr>
              <a:spLocks noEditPoints="1"/>
            </p:cNvSpPr>
            <p:nvPr/>
          </p:nvSpPr>
          <p:spPr bwMode="auto">
            <a:xfrm>
              <a:off x="3691" y="1276"/>
              <a:ext cx="5" cy="946"/>
            </a:xfrm>
            <a:custGeom>
              <a:avLst/>
              <a:gdLst>
                <a:gd name="T0" fmla="*/ 0 w 5"/>
                <a:gd name="T1" fmla="*/ 0 h 946"/>
                <a:gd name="T2" fmla="*/ 0 w 5"/>
                <a:gd name="T3" fmla="*/ 37 h 946"/>
                <a:gd name="T4" fmla="*/ 5 w 5"/>
                <a:gd name="T5" fmla="*/ 58 h 946"/>
                <a:gd name="T6" fmla="*/ 5 w 5"/>
                <a:gd name="T7" fmla="*/ 64 h 946"/>
                <a:gd name="T8" fmla="*/ 5 w 5"/>
                <a:gd name="T9" fmla="*/ 64 h 946"/>
                <a:gd name="T10" fmla="*/ 0 w 5"/>
                <a:gd name="T11" fmla="*/ 85 h 946"/>
                <a:gd name="T12" fmla="*/ 0 w 5"/>
                <a:gd name="T13" fmla="*/ 122 h 946"/>
                <a:gd name="T14" fmla="*/ 5 w 5"/>
                <a:gd name="T15" fmla="*/ 143 h 946"/>
                <a:gd name="T16" fmla="*/ 5 w 5"/>
                <a:gd name="T17" fmla="*/ 148 h 946"/>
                <a:gd name="T18" fmla="*/ 5 w 5"/>
                <a:gd name="T19" fmla="*/ 148 h 946"/>
                <a:gd name="T20" fmla="*/ 0 w 5"/>
                <a:gd name="T21" fmla="*/ 169 h 946"/>
                <a:gd name="T22" fmla="*/ 0 w 5"/>
                <a:gd name="T23" fmla="*/ 206 h 946"/>
                <a:gd name="T24" fmla="*/ 5 w 5"/>
                <a:gd name="T25" fmla="*/ 227 h 946"/>
                <a:gd name="T26" fmla="*/ 5 w 5"/>
                <a:gd name="T27" fmla="*/ 233 h 946"/>
                <a:gd name="T28" fmla="*/ 5 w 5"/>
                <a:gd name="T29" fmla="*/ 233 h 946"/>
                <a:gd name="T30" fmla="*/ 0 w 5"/>
                <a:gd name="T31" fmla="*/ 254 h 946"/>
                <a:gd name="T32" fmla="*/ 0 w 5"/>
                <a:gd name="T33" fmla="*/ 291 h 946"/>
                <a:gd name="T34" fmla="*/ 5 w 5"/>
                <a:gd name="T35" fmla="*/ 312 h 946"/>
                <a:gd name="T36" fmla="*/ 5 w 5"/>
                <a:gd name="T37" fmla="*/ 317 h 946"/>
                <a:gd name="T38" fmla="*/ 5 w 5"/>
                <a:gd name="T39" fmla="*/ 317 h 946"/>
                <a:gd name="T40" fmla="*/ 0 w 5"/>
                <a:gd name="T41" fmla="*/ 338 h 946"/>
                <a:gd name="T42" fmla="*/ 0 w 5"/>
                <a:gd name="T43" fmla="*/ 375 h 946"/>
                <a:gd name="T44" fmla="*/ 5 w 5"/>
                <a:gd name="T45" fmla="*/ 397 h 946"/>
                <a:gd name="T46" fmla="*/ 5 w 5"/>
                <a:gd name="T47" fmla="*/ 402 h 946"/>
                <a:gd name="T48" fmla="*/ 5 w 5"/>
                <a:gd name="T49" fmla="*/ 402 h 946"/>
                <a:gd name="T50" fmla="*/ 0 w 5"/>
                <a:gd name="T51" fmla="*/ 423 h 946"/>
                <a:gd name="T52" fmla="*/ 0 w 5"/>
                <a:gd name="T53" fmla="*/ 460 h 946"/>
                <a:gd name="T54" fmla="*/ 5 w 5"/>
                <a:gd name="T55" fmla="*/ 481 h 946"/>
                <a:gd name="T56" fmla="*/ 5 w 5"/>
                <a:gd name="T57" fmla="*/ 486 h 946"/>
                <a:gd name="T58" fmla="*/ 5 w 5"/>
                <a:gd name="T59" fmla="*/ 486 h 946"/>
                <a:gd name="T60" fmla="*/ 0 w 5"/>
                <a:gd name="T61" fmla="*/ 508 h 946"/>
                <a:gd name="T62" fmla="*/ 0 w 5"/>
                <a:gd name="T63" fmla="*/ 545 h 946"/>
                <a:gd name="T64" fmla="*/ 5 w 5"/>
                <a:gd name="T65" fmla="*/ 566 h 946"/>
                <a:gd name="T66" fmla="*/ 5 w 5"/>
                <a:gd name="T67" fmla="*/ 571 h 946"/>
                <a:gd name="T68" fmla="*/ 5 w 5"/>
                <a:gd name="T69" fmla="*/ 571 h 946"/>
                <a:gd name="T70" fmla="*/ 0 w 5"/>
                <a:gd name="T71" fmla="*/ 592 h 946"/>
                <a:gd name="T72" fmla="*/ 0 w 5"/>
                <a:gd name="T73" fmla="*/ 629 h 946"/>
                <a:gd name="T74" fmla="*/ 5 w 5"/>
                <a:gd name="T75" fmla="*/ 650 h 946"/>
                <a:gd name="T76" fmla="*/ 5 w 5"/>
                <a:gd name="T77" fmla="*/ 656 h 946"/>
                <a:gd name="T78" fmla="*/ 5 w 5"/>
                <a:gd name="T79" fmla="*/ 656 h 946"/>
                <a:gd name="T80" fmla="*/ 0 w 5"/>
                <a:gd name="T81" fmla="*/ 677 h 946"/>
                <a:gd name="T82" fmla="*/ 0 w 5"/>
                <a:gd name="T83" fmla="*/ 714 h 946"/>
                <a:gd name="T84" fmla="*/ 5 w 5"/>
                <a:gd name="T85" fmla="*/ 735 h 946"/>
                <a:gd name="T86" fmla="*/ 5 w 5"/>
                <a:gd name="T87" fmla="*/ 740 h 946"/>
                <a:gd name="T88" fmla="*/ 5 w 5"/>
                <a:gd name="T89" fmla="*/ 740 h 946"/>
                <a:gd name="T90" fmla="*/ 0 w 5"/>
                <a:gd name="T91" fmla="*/ 761 h 946"/>
                <a:gd name="T92" fmla="*/ 0 w 5"/>
                <a:gd name="T93" fmla="*/ 798 h 946"/>
                <a:gd name="T94" fmla="*/ 5 w 5"/>
                <a:gd name="T95" fmla="*/ 819 h 946"/>
                <a:gd name="T96" fmla="*/ 5 w 5"/>
                <a:gd name="T97" fmla="*/ 825 h 946"/>
                <a:gd name="T98" fmla="*/ 5 w 5"/>
                <a:gd name="T99" fmla="*/ 825 h 946"/>
                <a:gd name="T100" fmla="*/ 0 w 5"/>
                <a:gd name="T101" fmla="*/ 846 h 946"/>
                <a:gd name="T102" fmla="*/ 0 w 5"/>
                <a:gd name="T103" fmla="*/ 883 h 946"/>
                <a:gd name="T104" fmla="*/ 5 w 5"/>
                <a:gd name="T105" fmla="*/ 904 h 946"/>
                <a:gd name="T106" fmla="*/ 5 w 5"/>
                <a:gd name="T107" fmla="*/ 909 h 946"/>
                <a:gd name="T108" fmla="*/ 5 w 5"/>
                <a:gd name="T109" fmla="*/ 909 h 946"/>
                <a:gd name="T110" fmla="*/ 0 w 5"/>
                <a:gd name="T111" fmla="*/ 93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 h="946">
                  <a:moveTo>
                    <a:pt x="5" y="0"/>
                  </a:moveTo>
                  <a:lnTo>
                    <a:pt x="5" y="16"/>
                  </a:lnTo>
                  <a:lnTo>
                    <a:pt x="0" y="16"/>
                  </a:lnTo>
                  <a:lnTo>
                    <a:pt x="0" y="0"/>
                  </a:lnTo>
                  <a:lnTo>
                    <a:pt x="5" y="0"/>
                  </a:lnTo>
                  <a:close/>
                  <a:moveTo>
                    <a:pt x="5" y="21"/>
                  </a:moveTo>
                  <a:lnTo>
                    <a:pt x="5" y="37"/>
                  </a:lnTo>
                  <a:lnTo>
                    <a:pt x="0" y="37"/>
                  </a:lnTo>
                  <a:lnTo>
                    <a:pt x="0" y="21"/>
                  </a:lnTo>
                  <a:lnTo>
                    <a:pt x="5" y="21"/>
                  </a:lnTo>
                  <a:close/>
                  <a:moveTo>
                    <a:pt x="5" y="42"/>
                  </a:moveTo>
                  <a:lnTo>
                    <a:pt x="5" y="58"/>
                  </a:lnTo>
                  <a:lnTo>
                    <a:pt x="0" y="58"/>
                  </a:lnTo>
                  <a:lnTo>
                    <a:pt x="0" y="42"/>
                  </a:lnTo>
                  <a:lnTo>
                    <a:pt x="5" y="42"/>
                  </a:lnTo>
                  <a:close/>
                  <a:moveTo>
                    <a:pt x="5" y="64"/>
                  </a:moveTo>
                  <a:lnTo>
                    <a:pt x="5" y="79"/>
                  </a:lnTo>
                  <a:lnTo>
                    <a:pt x="0" y="79"/>
                  </a:lnTo>
                  <a:lnTo>
                    <a:pt x="0" y="64"/>
                  </a:lnTo>
                  <a:lnTo>
                    <a:pt x="5" y="64"/>
                  </a:lnTo>
                  <a:close/>
                  <a:moveTo>
                    <a:pt x="5" y="85"/>
                  </a:moveTo>
                  <a:lnTo>
                    <a:pt x="5" y="101"/>
                  </a:lnTo>
                  <a:lnTo>
                    <a:pt x="0" y="101"/>
                  </a:lnTo>
                  <a:lnTo>
                    <a:pt x="0" y="85"/>
                  </a:lnTo>
                  <a:lnTo>
                    <a:pt x="5" y="85"/>
                  </a:lnTo>
                  <a:close/>
                  <a:moveTo>
                    <a:pt x="5" y="106"/>
                  </a:moveTo>
                  <a:lnTo>
                    <a:pt x="5" y="122"/>
                  </a:lnTo>
                  <a:lnTo>
                    <a:pt x="0" y="122"/>
                  </a:lnTo>
                  <a:lnTo>
                    <a:pt x="0" y="106"/>
                  </a:lnTo>
                  <a:lnTo>
                    <a:pt x="5" y="106"/>
                  </a:lnTo>
                  <a:close/>
                  <a:moveTo>
                    <a:pt x="5" y="127"/>
                  </a:moveTo>
                  <a:lnTo>
                    <a:pt x="5" y="143"/>
                  </a:lnTo>
                  <a:lnTo>
                    <a:pt x="0" y="143"/>
                  </a:lnTo>
                  <a:lnTo>
                    <a:pt x="0" y="127"/>
                  </a:lnTo>
                  <a:lnTo>
                    <a:pt x="5" y="127"/>
                  </a:lnTo>
                  <a:close/>
                  <a:moveTo>
                    <a:pt x="5" y="148"/>
                  </a:moveTo>
                  <a:lnTo>
                    <a:pt x="5" y="164"/>
                  </a:lnTo>
                  <a:lnTo>
                    <a:pt x="0" y="164"/>
                  </a:lnTo>
                  <a:lnTo>
                    <a:pt x="0" y="148"/>
                  </a:lnTo>
                  <a:lnTo>
                    <a:pt x="5" y="148"/>
                  </a:lnTo>
                  <a:close/>
                  <a:moveTo>
                    <a:pt x="5" y="169"/>
                  </a:moveTo>
                  <a:lnTo>
                    <a:pt x="5" y="185"/>
                  </a:lnTo>
                  <a:lnTo>
                    <a:pt x="0" y="185"/>
                  </a:lnTo>
                  <a:lnTo>
                    <a:pt x="0" y="169"/>
                  </a:lnTo>
                  <a:lnTo>
                    <a:pt x="5" y="169"/>
                  </a:lnTo>
                  <a:close/>
                  <a:moveTo>
                    <a:pt x="5" y="190"/>
                  </a:moveTo>
                  <a:lnTo>
                    <a:pt x="5" y="206"/>
                  </a:lnTo>
                  <a:lnTo>
                    <a:pt x="0" y="206"/>
                  </a:lnTo>
                  <a:lnTo>
                    <a:pt x="0" y="190"/>
                  </a:lnTo>
                  <a:lnTo>
                    <a:pt x="5" y="190"/>
                  </a:lnTo>
                  <a:close/>
                  <a:moveTo>
                    <a:pt x="5" y="212"/>
                  </a:moveTo>
                  <a:lnTo>
                    <a:pt x="5" y="227"/>
                  </a:lnTo>
                  <a:lnTo>
                    <a:pt x="0" y="227"/>
                  </a:lnTo>
                  <a:lnTo>
                    <a:pt x="0" y="212"/>
                  </a:lnTo>
                  <a:lnTo>
                    <a:pt x="5" y="212"/>
                  </a:lnTo>
                  <a:close/>
                  <a:moveTo>
                    <a:pt x="5" y="233"/>
                  </a:moveTo>
                  <a:lnTo>
                    <a:pt x="5" y="249"/>
                  </a:lnTo>
                  <a:lnTo>
                    <a:pt x="0" y="249"/>
                  </a:lnTo>
                  <a:lnTo>
                    <a:pt x="0" y="233"/>
                  </a:lnTo>
                  <a:lnTo>
                    <a:pt x="5" y="233"/>
                  </a:lnTo>
                  <a:close/>
                  <a:moveTo>
                    <a:pt x="5" y="254"/>
                  </a:moveTo>
                  <a:lnTo>
                    <a:pt x="5" y="270"/>
                  </a:lnTo>
                  <a:lnTo>
                    <a:pt x="0" y="270"/>
                  </a:lnTo>
                  <a:lnTo>
                    <a:pt x="0" y="254"/>
                  </a:lnTo>
                  <a:lnTo>
                    <a:pt x="5" y="254"/>
                  </a:lnTo>
                  <a:close/>
                  <a:moveTo>
                    <a:pt x="5" y="275"/>
                  </a:moveTo>
                  <a:lnTo>
                    <a:pt x="5" y="291"/>
                  </a:lnTo>
                  <a:lnTo>
                    <a:pt x="0" y="291"/>
                  </a:lnTo>
                  <a:lnTo>
                    <a:pt x="0" y="275"/>
                  </a:lnTo>
                  <a:lnTo>
                    <a:pt x="5" y="275"/>
                  </a:lnTo>
                  <a:close/>
                  <a:moveTo>
                    <a:pt x="5" y="296"/>
                  </a:moveTo>
                  <a:lnTo>
                    <a:pt x="5" y="312"/>
                  </a:lnTo>
                  <a:lnTo>
                    <a:pt x="0" y="312"/>
                  </a:lnTo>
                  <a:lnTo>
                    <a:pt x="0" y="296"/>
                  </a:lnTo>
                  <a:lnTo>
                    <a:pt x="5" y="296"/>
                  </a:lnTo>
                  <a:close/>
                  <a:moveTo>
                    <a:pt x="5" y="317"/>
                  </a:moveTo>
                  <a:lnTo>
                    <a:pt x="5" y="333"/>
                  </a:lnTo>
                  <a:lnTo>
                    <a:pt x="0" y="333"/>
                  </a:lnTo>
                  <a:lnTo>
                    <a:pt x="0" y="317"/>
                  </a:lnTo>
                  <a:lnTo>
                    <a:pt x="5" y="317"/>
                  </a:lnTo>
                  <a:close/>
                  <a:moveTo>
                    <a:pt x="5" y="338"/>
                  </a:moveTo>
                  <a:lnTo>
                    <a:pt x="5" y="354"/>
                  </a:lnTo>
                  <a:lnTo>
                    <a:pt x="0" y="354"/>
                  </a:lnTo>
                  <a:lnTo>
                    <a:pt x="0" y="338"/>
                  </a:lnTo>
                  <a:lnTo>
                    <a:pt x="5" y="338"/>
                  </a:lnTo>
                  <a:close/>
                  <a:moveTo>
                    <a:pt x="5" y="360"/>
                  </a:moveTo>
                  <a:lnTo>
                    <a:pt x="5" y="375"/>
                  </a:lnTo>
                  <a:lnTo>
                    <a:pt x="0" y="375"/>
                  </a:lnTo>
                  <a:lnTo>
                    <a:pt x="0" y="360"/>
                  </a:lnTo>
                  <a:lnTo>
                    <a:pt x="5" y="360"/>
                  </a:lnTo>
                  <a:close/>
                  <a:moveTo>
                    <a:pt x="5" y="381"/>
                  </a:moveTo>
                  <a:lnTo>
                    <a:pt x="5" y="397"/>
                  </a:lnTo>
                  <a:lnTo>
                    <a:pt x="0" y="397"/>
                  </a:lnTo>
                  <a:lnTo>
                    <a:pt x="0" y="381"/>
                  </a:lnTo>
                  <a:lnTo>
                    <a:pt x="5" y="381"/>
                  </a:lnTo>
                  <a:close/>
                  <a:moveTo>
                    <a:pt x="5" y="402"/>
                  </a:moveTo>
                  <a:lnTo>
                    <a:pt x="5" y="418"/>
                  </a:lnTo>
                  <a:lnTo>
                    <a:pt x="0" y="418"/>
                  </a:lnTo>
                  <a:lnTo>
                    <a:pt x="0" y="402"/>
                  </a:lnTo>
                  <a:lnTo>
                    <a:pt x="5" y="402"/>
                  </a:lnTo>
                  <a:close/>
                  <a:moveTo>
                    <a:pt x="5" y="423"/>
                  </a:moveTo>
                  <a:lnTo>
                    <a:pt x="5" y="439"/>
                  </a:lnTo>
                  <a:lnTo>
                    <a:pt x="0" y="439"/>
                  </a:lnTo>
                  <a:lnTo>
                    <a:pt x="0" y="423"/>
                  </a:lnTo>
                  <a:lnTo>
                    <a:pt x="5" y="423"/>
                  </a:lnTo>
                  <a:close/>
                  <a:moveTo>
                    <a:pt x="5" y="444"/>
                  </a:moveTo>
                  <a:lnTo>
                    <a:pt x="5" y="460"/>
                  </a:lnTo>
                  <a:lnTo>
                    <a:pt x="0" y="460"/>
                  </a:lnTo>
                  <a:lnTo>
                    <a:pt x="0" y="444"/>
                  </a:lnTo>
                  <a:lnTo>
                    <a:pt x="5" y="444"/>
                  </a:lnTo>
                  <a:close/>
                  <a:moveTo>
                    <a:pt x="5" y="465"/>
                  </a:moveTo>
                  <a:lnTo>
                    <a:pt x="5" y="481"/>
                  </a:lnTo>
                  <a:lnTo>
                    <a:pt x="0" y="481"/>
                  </a:lnTo>
                  <a:lnTo>
                    <a:pt x="0" y="465"/>
                  </a:lnTo>
                  <a:lnTo>
                    <a:pt x="5" y="465"/>
                  </a:lnTo>
                  <a:close/>
                  <a:moveTo>
                    <a:pt x="5" y="486"/>
                  </a:moveTo>
                  <a:lnTo>
                    <a:pt x="5" y="502"/>
                  </a:lnTo>
                  <a:lnTo>
                    <a:pt x="0" y="502"/>
                  </a:lnTo>
                  <a:lnTo>
                    <a:pt x="0" y="486"/>
                  </a:lnTo>
                  <a:lnTo>
                    <a:pt x="5" y="486"/>
                  </a:lnTo>
                  <a:close/>
                  <a:moveTo>
                    <a:pt x="5" y="508"/>
                  </a:moveTo>
                  <a:lnTo>
                    <a:pt x="5" y="523"/>
                  </a:lnTo>
                  <a:lnTo>
                    <a:pt x="0" y="523"/>
                  </a:lnTo>
                  <a:lnTo>
                    <a:pt x="0" y="508"/>
                  </a:lnTo>
                  <a:lnTo>
                    <a:pt x="5" y="508"/>
                  </a:lnTo>
                  <a:close/>
                  <a:moveTo>
                    <a:pt x="5" y="529"/>
                  </a:moveTo>
                  <a:lnTo>
                    <a:pt x="5" y="545"/>
                  </a:lnTo>
                  <a:lnTo>
                    <a:pt x="0" y="545"/>
                  </a:lnTo>
                  <a:lnTo>
                    <a:pt x="0" y="529"/>
                  </a:lnTo>
                  <a:lnTo>
                    <a:pt x="5" y="529"/>
                  </a:lnTo>
                  <a:close/>
                  <a:moveTo>
                    <a:pt x="5" y="550"/>
                  </a:moveTo>
                  <a:lnTo>
                    <a:pt x="5" y="566"/>
                  </a:lnTo>
                  <a:lnTo>
                    <a:pt x="0" y="566"/>
                  </a:lnTo>
                  <a:lnTo>
                    <a:pt x="0" y="550"/>
                  </a:lnTo>
                  <a:lnTo>
                    <a:pt x="5" y="550"/>
                  </a:lnTo>
                  <a:close/>
                  <a:moveTo>
                    <a:pt x="5" y="571"/>
                  </a:moveTo>
                  <a:lnTo>
                    <a:pt x="5" y="587"/>
                  </a:lnTo>
                  <a:lnTo>
                    <a:pt x="0" y="587"/>
                  </a:lnTo>
                  <a:lnTo>
                    <a:pt x="0" y="571"/>
                  </a:lnTo>
                  <a:lnTo>
                    <a:pt x="5" y="571"/>
                  </a:lnTo>
                  <a:close/>
                  <a:moveTo>
                    <a:pt x="5" y="592"/>
                  </a:moveTo>
                  <a:lnTo>
                    <a:pt x="5" y="608"/>
                  </a:lnTo>
                  <a:lnTo>
                    <a:pt x="0" y="608"/>
                  </a:lnTo>
                  <a:lnTo>
                    <a:pt x="0" y="592"/>
                  </a:lnTo>
                  <a:lnTo>
                    <a:pt x="5" y="592"/>
                  </a:lnTo>
                  <a:close/>
                  <a:moveTo>
                    <a:pt x="5" y="613"/>
                  </a:moveTo>
                  <a:lnTo>
                    <a:pt x="5" y="629"/>
                  </a:lnTo>
                  <a:lnTo>
                    <a:pt x="0" y="629"/>
                  </a:lnTo>
                  <a:lnTo>
                    <a:pt x="0" y="613"/>
                  </a:lnTo>
                  <a:lnTo>
                    <a:pt x="5" y="613"/>
                  </a:lnTo>
                  <a:close/>
                  <a:moveTo>
                    <a:pt x="5" y="634"/>
                  </a:moveTo>
                  <a:lnTo>
                    <a:pt x="5" y="650"/>
                  </a:lnTo>
                  <a:lnTo>
                    <a:pt x="0" y="650"/>
                  </a:lnTo>
                  <a:lnTo>
                    <a:pt x="0" y="634"/>
                  </a:lnTo>
                  <a:lnTo>
                    <a:pt x="5" y="634"/>
                  </a:lnTo>
                  <a:close/>
                  <a:moveTo>
                    <a:pt x="5" y="656"/>
                  </a:moveTo>
                  <a:lnTo>
                    <a:pt x="5" y="671"/>
                  </a:lnTo>
                  <a:lnTo>
                    <a:pt x="0" y="671"/>
                  </a:lnTo>
                  <a:lnTo>
                    <a:pt x="0" y="656"/>
                  </a:lnTo>
                  <a:lnTo>
                    <a:pt x="5" y="656"/>
                  </a:lnTo>
                  <a:close/>
                  <a:moveTo>
                    <a:pt x="5" y="677"/>
                  </a:moveTo>
                  <a:lnTo>
                    <a:pt x="5" y="693"/>
                  </a:lnTo>
                  <a:lnTo>
                    <a:pt x="0" y="693"/>
                  </a:lnTo>
                  <a:lnTo>
                    <a:pt x="0" y="677"/>
                  </a:lnTo>
                  <a:lnTo>
                    <a:pt x="5" y="677"/>
                  </a:lnTo>
                  <a:close/>
                  <a:moveTo>
                    <a:pt x="5" y="698"/>
                  </a:moveTo>
                  <a:lnTo>
                    <a:pt x="5" y="714"/>
                  </a:lnTo>
                  <a:lnTo>
                    <a:pt x="0" y="714"/>
                  </a:lnTo>
                  <a:lnTo>
                    <a:pt x="0" y="698"/>
                  </a:lnTo>
                  <a:lnTo>
                    <a:pt x="5" y="698"/>
                  </a:lnTo>
                  <a:close/>
                  <a:moveTo>
                    <a:pt x="5" y="719"/>
                  </a:moveTo>
                  <a:lnTo>
                    <a:pt x="5" y="735"/>
                  </a:lnTo>
                  <a:lnTo>
                    <a:pt x="0" y="735"/>
                  </a:lnTo>
                  <a:lnTo>
                    <a:pt x="0" y="719"/>
                  </a:lnTo>
                  <a:lnTo>
                    <a:pt x="5" y="719"/>
                  </a:lnTo>
                  <a:close/>
                  <a:moveTo>
                    <a:pt x="5" y="740"/>
                  </a:moveTo>
                  <a:lnTo>
                    <a:pt x="5" y="756"/>
                  </a:lnTo>
                  <a:lnTo>
                    <a:pt x="0" y="756"/>
                  </a:lnTo>
                  <a:lnTo>
                    <a:pt x="0" y="740"/>
                  </a:lnTo>
                  <a:lnTo>
                    <a:pt x="5" y="740"/>
                  </a:lnTo>
                  <a:close/>
                  <a:moveTo>
                    <a:pt x="5" y="761"/>
                  </a:moveTo>
                  <a:lnTo>
                    <a:pt x="5" y="777"/>
                  </a:lnTo>
                  <a:lnTo>
                    <a:pt x="0" y="777"/>
                  </a:lnTo>
                  <a:lnTo>
                    <a:pt x="0" y="761"/>
                  </a:lnTo>
                  <a:lnTo>
                    <a:pt x="5" y="761"/>
                  </a:lnTo>
                  <a:close/>
                  <a:moveTo>
                    <a:pt x="5" y="782"/>
                  </a:moveTo>
                  <a:lnTo>
                    <a:pt x="5" y="798"/>
                  </a:lnTo>
                  <a:lnTo>
                    <a:pt x="0" y="798"/>
                  </a:lnTo>
                  <a:lnTo>
                    <a:pt x="0" y="782"/>
                  </a:lnTo>
                  <a:lnTo>
                    <a:pt x="5" y="782"/>
                  </a:lnTo>
                  <a:close/>
                  <a:moveTo>
                    <a:pt x="5" y="804"/>
                  </a:moveTo>
                  <a:lnTo>
                    <a:pt x="5" y="819"/>
                  </a:lnTo>
                  <a:lnTo>
                    <a:pt x="0" y="819"/>
                  </a:lnTo>
                  <a:lnTo>
                    <a:pt x="0" y="804"/>
                  </a:lnTo>
                  <a:lnTo>
                    <a:pt x="5" y="804"/>
                  </a:lnTo>
                  <a:close/>
                  <a:moveTo>
                    <a:pt x="5" y="825"/>
                  </a:moveTo>
                  <a:lnTo>
                    <a:pt x="5" y="841"/>
                  </a:lnTo>
                  <a:lnTo>
                    <a:pt x="0" y="841"/>
                  </a:lnTo>
                  <a:lnTo>
                    <a:pt x="0" y="825"/>
                  </a:lnTo>
                  <a:lnTo>
                    <a:pt x="5" y="825"/>
                  </a:lnTo>
                  <a:close/>
                  <a:moveTo>
                    <a:pt x="5" y="846"/>
                  </a:moveTo>
                  <a:lnTo>
                    <a:pt x="5" y="862"/>
                  </a:lnTo>
                  <a:lnTo>
                    <a:pt x="0" y="862"/>
                  </a:lnTo>
                  <a:lnTo>
                    <a:pt x="0" y="846"/>
                  </a:lnTo>
                  <a:lnTo>
                    <a:pt x="5" y="846"/>
                  </a:lnTo>
                  <a:close/>
                  <a:moveTo>
                    <a:pt x="5" y="867"/>
                  </a:moveTo>
                  <a:lnTo>
                    <a:pt x="5" y="883"/>
                  </a:lnTo>
                  <a:lnTo>
                    <a:pt x="0" y="883"/>
                  </a:lnTo>
                  <a:lnTo>
                    <a:pt x="0" y="867"/>
                  </a:lnTo>
                  <a:lnTo>
                    <a:pt x="5" y="867"/>
                  </a:lnTo>
                  <a:close/>
                  <a:moveTo>
                    <a:pt x="5" y="888"/>
                  </a:moveTo>
                  <a:lnTo>
                    <a:pt x="5" y="904"/>
                  </a:lnTo>
                  <a:lnTo>
                    <a:pt x="0" y="904"/>
                  </a:lnTo>
                  <a:lnTo>
                    <a:pt x="0" y="888"/>
                  </a:lnTo>
                  <a:lnTo>
                    <a:pt x="5" y="888"/>
                  </a:lnTo>
                  <a:close/>
                  <a:moveTo>
                    <a:pt x="5" y="909"/>
                  </a:moveTo>
                  <a:lnTo>
                    <a:pt x="5" y="925"/>
                  </a:lnTo>
                  <a:lnTo>
                    <a:pt x="0" y="925"/>
                  </a:lnTo>
                  <a:lnTo>
                    <a:pt x="0" y="909"/>
                  </a:lnTo>
                  <a:lnTo>
                    <a:pt x="5" y="909"/>
                  </a:lnTo>
                  <a:close/>
                  <a:moveTo>
                    <a:pt x="5" y="930"/>
                  </a:moveTo>
                  <a:lnTo>
                    <a:pt x="5" y="946"/>
                  </a:lnTo>
                  <a:lnTo>
                    <a:pt x="0" y="946"/>
                  </a:lnTo>
                  <a:lnTo>
                    <a:pt x="0" y="930"/>
                  </a:lnTo>
                  <a:lnTo>
                    <a:pt x="5" y="930"/>
                  </a:lnTo>
                  <a:close/>
                </a:path>
              </a:pathLst>
            </a:custGeom>
            <a:solidFill>
              <a:srgbClr val="7F7F7F"/>
            </a:solidFill>
            <a:ln w="0" cap="flat">
              <a:solidFill>
                <a:srgbClr val="7F7F7F"/>
              </a:solidFill>
              <a:prstDash val="solid"/>
              <a:round/>
              <a:headEnd/>
              <a:tailEnd/>
            </a:ln>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131" name="Picture 6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41" y="1263"/>
              <a:ext cx="54" cy="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6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41" y="1263"/>
              <a:ext cx="54" cy="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Freeform 65"/>
            <p:cNvSpPr>
              <a:spLocks noEditPoints="1"/>
            </p:cNvSpPr>
            <p:nvPr/>
          </p:nvSpPr>
          <p:spPr bwMode="auto">
            <a:xfrm>
              <a:off x="4565" y="1276"/>
              <a:ext cx="5" cy="1057"/>
            </a:xfrm>
            <a:custGeom>
              <a:avLst/>
              <a:gdLst>
                <a:gd name="T0" fmla="*/ 0 w 5"/>
                <a:gd name="T1" fmla="*/ 0 h 1057"/>
                <a:gd name="T2" fmla="*/ 0 w 5"/>
                <a:gd name="T3" fmla="*/ 37 h 1057"/>
                <a:gd name="T4" fmla="*/ 5 w 5"/>
                <a:gd name="T5" fmla="*/ 58 h 1057"/>
                <a:gd name="T6" fmla="*/ 5 w 5"/>
                <a:gd name="T7" fmla="*/ 64 h 1057"/>
                <a:gd name="T8" fmla="*/ 5 w 5"/>
                <a:gd name="T9" fmla="*/ 64 h 1057"/>
                <a:gd name="T10" fmla="*/ 0 w 5"/>
                <a:gd name="T11" fmla="*/ 85 h 1057"/>
                <a:gd name="T12" fmla="*/ 0 w 5"/>
                <a:gd name="T13" fmla="*/ 122 h 1057"/>
                <a:gd name="T14" fmla="*/ 5 w 5"/>
                <a:gd name="T15" fmla="*/ 143 h 1057"/>
                <a:gd name="T16" fmla="*/ 5 w 5"/>
                <a:gd name="T17" fmla="*/ 148 h 1057"/>
                <a:gd name="T18" fmla="*/ 5 w 5"/>
                <a:gd name="T19" fmla="*/ 148 h 1057"/>
                <a:gd name="T20" fmla="*/ 0 w 5"/>
                <a:gd name="T21" fmla="*/ 169 h 1057"/>
                <a:gd name="T22" fmla="*/ 0 w 5"/>
                <a:gd name="T23" fmla="*/ 206 h 1057"/>
                <a:gd name="T24" fmla="*/ 5 w 5"/>
                <a:gd name="T25" fmla="*/ 227 h 1057"/>
                <a:gd name="T26" fmla="*/ 5 w 5"/>
                <a:gd name="T27" fmla="*/ 233 h 1057"/>
                <a:gd name="T28" fmla="*/ 5 w 5"/>
                <a:gd name="T29" fmla="*/ 233 h 1057"/>
                <a:gd name="T30" fmla="*/ 0 w 5"/>
                <a:gd name="T31" fmla="*/ 254 h 1057"/>
                <a:gd name="T32" fmla="*/ 0 w 5"/>
                <a:gd name="T33" fmla="*/ 291 h 1057"/>
                <a:gd name="T34" fmla="*/ 5 w 5"/>
                <a:gd name="T35" fmla="*/ 312 h 1057"/>
                <a:gd name="T36" fmla="*/ 5 w 5"/>
                <a:gd name="T37" fmla="*/ 317 h 1057"/>
                <a:gd name="T38" fmla="*/ 5 w 5"/>
                <a:gd name="T39" fmla="*/ 317 h 1057"/>
                <a:gd name="T40" fmla="*/ 0 w 5"/>
                <a:gd name="T41" fmla="*/ 338 h 1057"/>
                <a:gd name="T42" fmla="*/ 0 w 5"/>
                <a:gd name="T43" fmla="*/ 375 h 1057"/>
                <a:gd name="T44" fmla="*/ 5 w 5"/>
                <a:gd name="T45" fmla="*/ 397 h 1057"/>
                <a:gd name="T46" fmla="*/ 5 w 5"/>
                <a:gd name="T47" fmla="*/ 402 h 1057"/>
                <a:gd name="T48" fmla="*/ 5 w 5"/>
                <a:gd name="T49" fmla="*/ 402 h 1057"/>
                <a:gd name="T50" fmla="*/ 0 w 5"/>
                <a:gd name="T51" fmla="*/ 423 h 1057"/>
                <a:gd name="T52" fmla="*/ 0 w 5"/>
                <a:gd name="T53" fmla="*/ 460 h 1057"/>
                <a:gd name="T54" fmla="*/ 5 w 5"/>
                <a:gd name="T55" fmla="*/ 481 h 1057"/>
                <a:gd name="T56" fmla="*/ 5 w 5"/>
                <a:gd name="T57" fmla="*/ 486 h 1057"/>
                <a:gd name="T58" fmla="*/ 5 w 5"/>
                <a:gd name="T59" fmla="*/ 486 h 1057"/>
                <a:gd name="T60" fmla="*/ 0 w 5"/>
                <a:gd name="T61" fmla="*/ 508 h 1057"/>
                <a:gd name="T62" fmla="*/ 0 w 5"/>
                <a:gd name="T63" fmla="*/ 545 h 1057"/>
                <a:gd name="T64" fmla="*/ 5 w 5"/>
                <a:gd name="T65" fmla="*/ 566 h 1057"/>
                <a:gd name="T66" fmla="*/ 5 w 5"/>
                <a:gd name="T67" fmla="*/ 571 h 1057"/>
                <a:gd name="T68" fmla="*/ 5 w 5"/>
                <a:gd name="T69" fmla="*/ 571 h 1057"/>
                <a:gd name="T70" fmla="*/ 0 w 5"/>
                <a:gd name="T71" fmla="*/ 592 h 1057"/>
                <a:gd name="T72" fmla="*/ 0 w 5"/>
                <a:gd name="T73" fmla="*/ 629 h 1057"/>
                <a:gd name="T74" fmla="*/ 5 w 5"/>
                <a:gd name="T75" fmla="*/ 650 h 1057"/>
                <a:gd name="T76" fmla="*/ 5 w 5"/>
                <a:gd name="T77" fmla="*/ 656 h 1057"/>
                <a:gd name="T78" fmla="*/ 5 w 5"/>
                <a:gd name="T79" fmla="*/ 656 h 1057"/>
                <a:gd name="T80" fmla="*/ 0 w 5"/>
                <a:gd name="T81" fmla="*/ 677 h 1057"/>
                <a:gd name="T82" fmla="*/ 0 w 5"/>
                <a:gd name="T83" fmla="*/ 714 h 1057"/>
                <a:gd name="T84" fmla="*/ 5 w 5"/>
                <a:gd name="T85" fmla="*/ 735 h 1057"/>
                <a:gd name="T86" fmla="*/ 5 w 5"/>
                <a:gd name="T87" fmla="*/ 740 h 1057"/>
                <a:gd name="T88" fmla="*/ 5 w 5"/>
                <a:gd name="T89" fmla="*/ 740 h 1057"/>
                <a:gd name="T90" fmla="*/ 0 w 5"/>
                <a:gd name="T91" fmla="*/ 761 h 1057"/>
                <a:gd name="T92" fmla="*/ 0 w 5"/>
                <a:gd name="T93" fmla="*/ 798 h 1057"/>
                <a:gd name="T94" fmla="*/ 5 w 5"/>
                <a:gd name="T95" fmla="*/ 819 h 1057"/>
                <a:gd name="T96" fmla="*/ 5 w 5"/>
                <a:gd name="T97" fmla="*/ 825 h 1057"/>
                <a:gd name="T98" fmla="*/ 5 w 5"/>
                <a:gd name="T99" fmla="*/ 825 h 1057"/>
                <a:gd name="T100" fmla="*/ 0 w 5"/>
                <a:gd name="T101" fmla="*/ 846 h 1057"/>
                <a:gd name="T102" fmla="*/ 0 w 5"/>
                <a:gd name="T103" fmla="*/ 883 h 1057"/>
                <a:gd name="T104" fmla="*/ 5 w 5"/>
                <a:gd name="T105" fmla="*/ 904 h 1057"/>
                <a:gd name="T106" fmla="*/ 5 w 5"/>
                <a:gd name="T107" fmla="*/ 909 h 1057"/>
                <a:gd name="T108" fmla="*/ 5 w 5"/>
                <a:gd name="T109" fmla="*/ 909 h 1057"/>
                <a:gd name="T110" fmla="*/ 0 w 5"/>
                <a:gd name="T111" fmla="*/ 930 h 1057"/>
                <a:gd name="T112" fmla="*/ 0 w 5"/>
                <a:gd name="T113" fmla="*/ 967 h 1057"/>
                <a:gd name="T114" fmla="*/ 5 w 5"/>
                <a:gd name="T115" fmla="*/ 989 h 1057"/>
                <a:gd name="T116" fmla="*/ 5 w 5"/>
                <a:gd name="T117" fmla="*/ 994 h 1057"/>
                <a:gd name="T118" fmla="*/ 5 w 5"/>
                <a:gd name="T119" fmla="*/ 994 h 1057"/>
                <a:gd name="T120" fmla="*/ 0 w 5"/>
                <a:gd name="T121" fmla="*/ 1015 h 1057"/>
                <a:gd name="T122" fmla="*/ 0 w 5"/>
                <a:gd name="T123" fmla="*/ 1052 h 1057"/>
                <a:gd name="T124" fmla="*/ 5 w 5"/>
                <a:gd name="T125" fmla="*/ 1057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 h="1057">
                  <a:moveTo>
                    <a:pt x="5" y="0"/>
                  </a:moveTo>
                  <a:lnTo>
                    <a:pt x="5" y="16"/>
                  </a:lnTo>
                  <a:lnTo>
                    <a:pt x="0" y="16"/>
                  </a:lnTo>
                  <a:lnTo>
                    <a:pt x="0" y="0"/>
                  </a:lnTo>
                  <a:lnTo>
                    <a:pt x="5" y="0"/>
                  </a:lnTo>
                  <a:close/>
                  <a:moveTo>
                    <a:pt x="5" y="21"/>
                  </a:moveTo>
                  <a:lnTo>
                    <a:pt x="5" y="37"/>
                  </a:lnTo>
                  <a:lnTo>
                    <a:pt x="0" y="37"/>
                  </a:lnTo>
                  <a:lnTo>
                    <a:pt x="0" y="21"/>
                  </a:lnTo>
                  <a:lnTo>
                    <a:pt x="5" y="21"/>
                  </a:lnTo>
                  <a:close/>
                  <a:moveTo>
                    <a:pt x="5" y="42"/>
                  </a:moveTo>
                  <a:lnTo>
                    <a:pt x="5" y="58"/>
                  </a:lnTo>
                  <a:lnTo>
                    <a:pt x="0" y="58"/>
                  </a:lnTo>
                  <a:lnTo>
                    <a:pt x="0" y="42"/>
                  </a:lnTo>
                  <a:lnTo>
                    <a:pt x="5" y="42"/>
                  </a:lnTo>
                  <a:close/>
                  <a:moveTo>
                    <a:pt x="5" y="64"/>
                  </a:moveTo>
                  <a:lnTo>
                    <a:pt x="5" y="79"/>
                  </a:lnTo>
                  <a:lnTo>
                    <a:pt x="0" y="79"/>
                  </a:lnTo>
                  <a:lnTo>
                    <a:pt x="0" y="64"/>
                  </a:lnTo>
                  <a:lnTo>
                    <a:pt x="5" y="64"/>
                  </a:lnTo>
                  <a:close/>
                  <a:moveTo>
                    <a:pt x="5" y="85"/>
                  </a:moveTo>
                  <a:lnTo>
                    <a:pt x="5" y="101"/>
                  </a:lnTo>
                  <a:lnTo>
                    <a:pt x="0" y="101"/>
                  </a:lnTo>
                  <a:lnTo>
                    <a:pt x="0" y="85"/>
                  </a:lnTo>
                  <a:lnTo>
                    <a:pt x="5" y="85"/>
                  </a:lnTo>
                  <a:close/>
                  <a:moveTo>
                    <a:pt x="5" y="106"/>
                  </a:moveTo>
                  <a:lnTo>
                    <a:pt x="5" y="122"/>
                  </a:lnTo>
                  <a:lnTo>
                    <a:pt x="0" y="122"/>
                  </a:lnTo>
                  <a:lnTo>
                    <a:pt x="0" y="106"/>
                  </a:lnTo>
                  <a:lnTo>
                    <a:pt x="5" y="106"/>
                  </a:lnTo>
                  <a:close/>
                  <a:moveTo>
                    <a:pt x="5" y="127"/>
                  </a:moveTo>
                  <a:lnTo>
                    <a:pt x="5" y="143"/>
                  </a:lnTo>
                  <a:lnTo>
                    <a:pt x="0" y="143"/>
                  </a:lnTo>
                  <a:lnTo>
                    <a:pt x="0" y="127"/>
                  </a:lnTo>
                  <a:lnTo>
                    <a:pt x="5" y="127"/>
                  </a:lnTo>
                  <a:close/>
                  <a:moveTo>
                    <a:pt x="5" y="148"/>
                  </a:moveTo>
                  <a:lnTo>
                    <a:pt x="5" y="164"/>
                  </a:lnTo>
                  <a:lnTo>
                    <a:pt x="0" y="164"/>
                  </a:lnTo>
                  <a:lnTo>
                    <a:pt x="0" y="148"/>
                  </a:lnTo>
                  <a:lnTo>
                    <a:pt x="5" y="148"/>
                  </a:lnTo>
                  <a:close/>
                  <a:moveTo>
                    <a:pt x="5" y="169"/>
                  </a:moveTo>
                  <a:lnTo>
                    <a:pt x="5" y="185"/>
                  </a:lnTo>
                  <a:lnTo>
                    <a:pt x="0" y="185"/>
                  </a:lnTo>
                  <a:lnTo>
                    <a:pt x="0" y="169"/>
                  </a:lnTo>
                  <a:lnTo>
                    <a:pt x="5" y="169"/>
                  </a:lnTo>
                  <a:close/>
                  <a:moveTo>
                    <a:pt x="5" y="190"/>
                  </a:moveTo>
                  <a:lnTo>
                    <a:pt x="5" y="206"/>
                  </a:lnTo>
                  <a:lnTo>
                    <a:pt x="0" y="206"/>
                  </a:lnTo>
                  <a:lnTo>
                    <a:pt x="0" y="190"/>
                  </a:lnTo>
                  <a:lnTo>
                    <a:pt x="5" y="190"/>
                  </a:lnTo>
                  <a:close/>
                  <a:moveTo>
                    <a:pt x="5" y="212"/>
                  </a:moveTo>
                  <a:lnTo>
                    <a:pt x="5" y="227"/>
                  </a:lnTo>
                  <a:lnTo>
                    <a:pt x="0" y="227"/>
                  </a:lnTo>
                  <a:lnTo>
                    <a:pt x="0" y="212"/>
                  </a:lnTo>
                  <a:lnTo>
                    <a:pt x="5" y="212"/>
                  </a:lnTo>
                  <a:close/>
                  <a:moveTo>
                    <a:pt x="5" y="233"/>
                  </a:moveTo>
                  <a:lnTo>
                    <a:pt x="5" y="249"/>
                  </a:lnTo>
                  <a:lnTo>
                    <a:pt x="0" y="249"/>
                  </a:lnTo>
                  <a:lnTo>
                    <a:pt x="0" y="233"/>
                  </a:lnTo>
                  <a:lnTo>
                    <a:pt x="5" y="233"/>
                  </a:lnTo>
                  <a:close/>
                  <a:moveTo>
                    <a:pt x="5" y="254"/>
                  </a:moveTo>
                  <a:lnTo>
                    <a:pt x="5" y="270"/>
                  </a:lnTo>
                  <a:lnTo>
                    <a:pt x="0" y="270"/>
                  </a:lnTo>
                  <a:lnTo>
                    <a:pt x="0" y="254"/>
                  </a:lnTo>
                  <a:lnTo>
                    <a:pt x="5" y="254"/>
                  </a:lnTo>
                  <a:close/>
                  <a:moveTo>
                    <a:pt x="5" y="275"/>
                  </a:moveTo>
                  <a:lnTo>
                    <a:pt x="5" y="291"/>
                  </a:lnTo>
                  <a:lnTo>
                    <a:pt x="0" y="291"/>
                  </a:lnTo>
                  <a:lnTo>
                    <a:pt x="0" y="275"/>
                  </a:lnTo>
                  <a:lnTo>
                    <a:pt x="5" y="275"/>
                  </a:lnTo>
                  <a:close/>
                  <a:moveTo>
                    <a:pt x="5" y="296"/>
                  </a:moveTo>
                  <a:lnTo>
                    <a:pt x="5" y="312"/>
                  </a:lnTo>
                  <a:lnTo>
                    <a:pt x="0" y="312"/>
                  </a:lnTo>
                  <a:lnTo>
                    <a:pt x="0" y="296"/>
                  </a:lnTo>
                  <a:lnTo>
                    <a:pt x="5" y="296"/>
                  </a:lnTo>
                  <a:close/>
                  <a:moveTo>
                    <a:pt x="5" y="317"/>
                  </a:moveTo>
                  <a:lnTo>
                    <a:pt x="5" y="333"/>
                  </a:lnTo>
                  <a:lnTo>
                    <a:pt x="0" y="333"/>
                  </a:lnTo>
                  <a:lnTo>
                    <a:pt x="0" y="317"/>
                  </a:lnTo>
                  <a:lnTo>
                    <a:pt x="5" y="317"/>
                  </a:lnTo>
                  <a:close/>
                  <a:moveTo>
                    <a:pt x="5" y="338"/>
                  </a:moveTo>
                  <a:lnTo>
                    <a:pt x="5" y="354"/>
                  </a:lnTo>
                  <a:lnTo>
                    <a:pt x="0" y="354"/>
                  </a:lnTo>
                  <a:lnTo>
                    <a:pt x="0" y="338"/>
                  </a:lnTo>
                  <a:lnTo>
                    <a:pt x="5" y="338"/>
                  </a:lnTo>
                  <a:close/>
                  <a:moveTo>
                    <a:pt x="5" y="360"/>
                  </a:moveTo>
                  <a:lnTo>
                    <a:pt x="5" y="375"/>
                  </a:lnTo>
                  <a:lnTo>
                    <a:pt x="0" y="375"/>
                  </a:lnTo>
                  <a:lnTo>
                    <a:pt x="0" y="360"/>
                  </a:lnTo>
                  <a:lnTo>
                    <a:pt x="5" y="360"/>
                  </a:lnTo>
                  <a:close/>
                  <a:moveTo>
                    <a:pt x="5" y="381"/>
                  </a:moveTo>
                  <a:lnTo>
                    <a:pt x="5" y="397"/>
                  </a:lnTo>
                  <a:lnTo>
                    <a:pt x="0" y="397"/>
                  </a:lnTo>
                  <a:lnTo>
                    <a:pt x="0" y="381"/>
                  </a:lnTo>
                  <a:lnTo>
                    <a:pt x="5" y="381"/>
                  </a:lnTo>
                  <a:close/>
                  <a:moveTo>
                    <a:pt x="5" y="402"/>
                  </a:moveTo>
                  <a:lnTo>
                    <a:pt x="5" y="418"/>
                  </a:lnTo>
                  <a:lnTo>
                    <a:pt x="0" y="418"/>
                  </a:lnTo>
                  <a:lnTo>
                    <a:pt x="0" y="402"/>
                  </a:lnTo>
                  <a:lnTo>
                    <a:pt x="5" y="402"/>
                  </a:lnTo>
                  <a:close/>
                  <a:moveTo>
                    <a:pt x="5" y="423"/>
                  </a:moveTo>
                  <a:lnTo>
                    <a:pt x="5" y="439"/>
                  </a:lnTo>
                  <a:lnTo>
                    <a:pt x="0" y="439"/>
                  </a:lnTo>
                  <a:lnTo>
                    <a:pt x="0" y="423"/>
                  </a:lnTo>
                  <a:lnTo>
                    <a:pt x="5" y="423"/>
                  </a:lnTo>
                  <a:close/>
                  <a:moveTo>
                    <a:pt x="5" y="444"/>
                  </a:moveTo>
                  <a:lnTo>
                    <a:pt x="5" y="460"/>
                  </a:lnTo>
                  <a:lnTo>
                    <a:pt x="0" y="460"/>
                  </a:lnTo>
                  <a:lnTo>
                    <a:pt x="0" y="444"/>
                  </a:lnTo>
                  <a:lnTo>
                    <a:pt x="5" y="444"/>
                  </a:lnTo>
                  <a:close/>
                  <a:moveTo>
                    <a:pt x="5" y="465"/>
                  </a:moveTo>
                  <a:lnTo>
                    <a:pt x="5" y="481"/>
                  </a:lnTo>
                  <a:lnTo>
                    <a:pt x="0" y="481"/>
                  </a:lnTo>
                  <a:lnTo>
                    <a:pt x="0" y="465"/>
                  </a:lnTo>
                  <a:lnTo>
                    <a:pt x="5" y="465"/>
                  </a:lnTo>
                  <a:close/>
                  <a:moveTo>
                    <a:pt x="5" y="486"/>
                  </a:moveTo>
                  <a:lnTo>
                    <a:pt x="5" y="502"/>
                  </a:lnTo>
                  <a:lnTo>
                    <a:pt x="0" y="502"/>
                  </a:lnTo>
                  <a:lnTo>
                    <a:pt x="0" y="486"/>
                  </a:lnTo>
                  <a:lnTo>
                    <a:pt x="5" y="486"/>
                  </a:lnTo>
                  <a:close/>
                  <a:moveTo>
                    <a:pt x="5" y="508"/>
                  </a:moveTo>
                  <a:lnTo>
                    <a:pt x="5" y="523"/>
                  </a:lnTo>
                  <a:lnTo>
                    <a:pt x="0" y="523"/>
                  </a:lnTo>
                  <a:lnTo>
                    <a:pt x="0" y="508"/>
                  </a:lnTo>
                  <a:lnTo>
                    <a:pt x="5" y="508"/>
                  </a:lnTo>
                  <a:close/>
                  <a:moveTo>
                    <a:pt x="5" y="529"/>
                  </a:moveTo>
                  <a:lnTo>
                    <a:pt x="5" y="545"/>
                  </a:lnTo>
                  <a:lnTo>
                    <a:pt x="0" y="545"/>
                  </a:lnTo>
                  <a:lnTo>
                    <a:pt x="0" y="529"/>
                  </a:lnTo>
                  <a:lnTo>
                    <a:pt x="5" y="529"/>
                  </a:lnTo>
                  <a:close/>
                  <a:moveTo>
                    <a:pt x="5" y="550"/>
                  </a:moveTo>
                  <a:lnTo>
                    <a:pt x="5" y="566"/>
                  </a:lnTo>
                  <a:lnTo>
                    <a:pt x="0" y="566"/>
                  </a:lnTo>
                  <a:lnTo>
                    <a:pt x="0" y="550"/>
                  </a:lnTo>
                  <a:lnTo>
                    <a:pt x="5" y="550"/>
                  </a:lnTo>
                  <a:close/>
                  <a:moveTo>
                    <a:pt x="5" y="571"/>
                  </a:moveTo>
                  <a:lnTo>
                    <a:pt x="5" y="587"/>
                  </a:lnTo>
                  <a:lnTo>
                    <a:pt x="0" y="587"/>
                  </a:lnTo>
                  <a:lnTo>
                    <a:pt x="0" y="571"/>
                  </a:lnTo>
                  <a:lnTo>
                    <a:pt x="5" y="571"/>
                  </a:lnTo>
                  <a:close/>
                  <a:moveTo>
                    <a:pt x="5" y="592"/>
                  </a:moveTo>
                  <a:lnTo>
                    <a:pt x="5" y="608"/>
                  </a:lnTo>
                  <a:lnTo>
                    <a:pt x="0" y="608"/>
                  </a:lnTo>
                  <a:lnTo>
                    <a:pt x="0" y="592"/>
                  </a:lnTo>
                  <a:lnTo>
                    <a:pt x="5" y="592"/>
                  </a:lnTo>
                  <a:close/>
                  <a:moveTo>
                    <a:pt x="5" y="613"/>
                  </a:moveTo>
                  <a:lnTo>
                    <a:pt x="5" y="629"/>
                  </a:lnTo>
                  <a:lnTo>
                    <a:pt x="0" y="629"/>
                  </a:lnTo>
                  <a:lnTo>
                    <a:pt x="0" y="613"/>
                  </a:lnTo>
                  <a:lnTo>
                    <a:pt x="5" y="613"/>
                  </a:lnTo>
                  <a:close/>
                  <a:moveTo>
                    <a:pt x="5" y="634"/>
                  </a:moveTo>
                  <a:lnTo>
                    <a:pt x="5" y="650"/>
                  </a:lnTo>
                  <a:lnTo>
                    <a:pt x="0" y="650"/>
                  </a:lnTo>
                  <a:lnTo>
                    <a:pt x="0" y="634"/>
                  </a:lnTo>
                  <a:lnTo>
                    <a:pt x="5" y="634"/>
                  </a:lnTo>
                  <a:close/>
                  <a:moveTo>
                    <a:pt x="5" y="656"/>
                  </a:moveTo>
                  <a:lnTo>
                    <a:pt x="5" y="671"/>
                  </a:lnTo>
                  <a:lnTo>
                    <a:pt x="0" y="671"/>
                  </a:lnTo>
                  <a:lnTo>
                    <a:pt x="0" y="656"/>
                  </a:lnTo>
                  <a:lnTo>
                    <a:pt x="5" y="656"/>
                  </a:lnTo>
                  <a:close/>
                  <a:moveTo>
                    <a:pt x="5" y="677"/>
                  </a:moveTo>
                  <a:lnTo>
                    <a:pt x="5" y="693"/>
                  </a:lnTo>
                  <a:lnTo>
                    <a:pt x="0" y="693"/>
                  </a:lnTo>
                  <a:lnTo>
                    <a:pt x="0" y="677"/>
                  </a:lnTo>
                  <a:lnTo>
                    <a:pt x="5" y="677"/>
                  </a:lnTo>
                  <a:close/>
                  <a:moveTo>
                    <a:pt x="5" y="698"/>
                  </a:moveTo>
                  <a:lnTo>
                    <a:pt x="5" y="714"/>
                  </a:lnTo>
                  <a:lnTo>
                    <a:pt x="0" y="714"/>
                  </a:lnTo>
                  <a:lnTo>
                    <a:pt x="0" y="698"/>
                  </a:lnTo>
                  <a:lnTo>
                    <a:pt x="5" y="698"/>
                  </a:lnTo>
                  <a:close/>
                  <a:moveTo>
                    <a:pt x="5" y="719"/>
                  </a:moveTo>
                  <a:lnTo>
                    <a:pt x="5" y="735"/>
                  </a:lnTo>
                  <a:lnTo>
                    <a:pt x="0" y="735"/>
                  </a:lnTo>
                  <a:lnTo>
                    <a:pt x="0" y="719"/>
                  </a:lnTo>
                  <a:lnTo>
                    <a:pt x="5" y="719"/>
                  </a:lnTo>
                  <a:close/>
                  <a:moveTo>
                    <a:pt x="5" y="740"/>
                  </a:moveTo>
                  <a:lnTo>
                    <a:pt x="5" y="756"/>
                  </a:lnTo>
                  <a:lnTo>
                    <a:pt x="0" y="756"/>
                  </a:lnTo>
                  <a:lnTo>
                    <a:pt x="0" y="740"/>
                  </a:lnTo>
                  <a:lnTo>
                    <a:pt x="5" y="740"/>
                  </a:lnTo>
                  <a:close/>
                  <a:moveTo>
                    <a:pt x="5" y="761"/>
                  </a:moveTo>
                  <a:lnTo>
                    <a:pt x="5" y="777"/>
                  </a:lnTo>
                  <a:lnTo>
                    <a:pt x="0" y="777"/>
                  </a:lnTo>
                  <a:lnTo>
                    <a:pt x="0" y="761"/>
                  </a:lnTo>
                  <a:lnTo>
                    <a:pt x="5" y="761"/>
                  </a:lnTo>
                  <a:close/>
                  <a:moveTo>
                    <a:pt x="5" y="782"/>
                  </a:moveTo>
                  <a:lnTo>
                    <a:pt x="5" y="798"/>
                  </a:lnTo>
                  <a:lnTo>
                    <a:pt x="0" y="798"/>
                  </a:lnTo>
                  <a:lnTo>
                    <a:pt x="0" y="782"/>
                  </a:lnTo>
                  <a:lnTo>
                    <a:pt x="5" y="782"/>
                  </a:lnTo>
                  <a:close/>
                  <a:moveTo>
                    <a:pt x="5" y="804"/>
                  </a:moveTo>
                  <a:lnTo>
                    <a:pt x="5" y="819"/>
                  </a:lnTo>
                  <a:lnTo>
                    <a:pt x="0" y="819"/>
                  </a:lnTo>
                  <a:lnTo>
                    <a:pt x="0" y="804"/>
                  </a:lnTo>
                  <a:lnTo>
                    <a:pt x="5" y="804"/>
                  </a:lnTo>
                  <a:close/>
                  <a:moveTo>
                    <a:pt x="5" y="825"/>
                  </a:moveTo>
                  <a:lnTo>
                    <a:pt x="5" y="841"/>
                  </a:lnTo>
                  <a:lnTo>
                    <a:pt x="0" y="841"/>
                  </a:lnTo>
                  <a:lnTo>
                    <a:pt x="0" y="825"/>
                  </a:lnTo>
                  <a:lnTo>
                    <a:pt x="5" y="825"/>
                  </a:lnTo>
                  <a:close/>
                  <a:moveTo>
                    <a:pt x="5" y="846"/>
                  </a:moveTo>
                  <a:lnTo>
                    <a:pt x="5" y="862"/>
                  </a:lnTo>
                  <a:lnTo>
                    <a:pt x="0" y="862"/>
                  </a:lnTo>
                  <a:lnTo>
                    <a:pt x="0" y="846"/>
                  </a:lnTo>
                  <a:lnTo>
                    <a:pt x="5" y="846"/>
                  </a:lnTo>
                  <a:close/>
                  <a:moveTo>
                    <a:pt x="5" y="867"/>
                  </a:moveTo>
                  <a:lnTo>
                    <a:pt x="5" y="883"/>
                  </a:lnTo>
                  <a:lnTo>
                    <a:pt x="0" y="883"/>
                  </a:lnTo>
                  <a:lnTo>
                    <a:pt x="0" y="867"/>
                  </a:lnTo>
                  <a:lnTo>
                    <a:pt x="5" y="867"/>
                  </a:lnTo>
                  <a:close/>
                  <a:moveTo>
                    <a:pt x="5" y="888"/>
                  </a:moveTo>
                  <a:lnTo>
                    <a:pt x="5" y="904"/>
                  </a:lnTo>
                  <a:lnTo>
                    <a:pt x="0" y="904"/>
                  </a:lnTo>
                  <a:lnTo>
                    <a:pt x="0" y="888"/>
                  </a:lnTo>
                  <a:lnTo>
                    <a:pt x="5" y="888"/>
                  </a:lnTo>
                  <a:close/>
                  <a:moveTo>
                    <a:pt x="5" y="909"/>
                  </a:moveTo>
                  <a:lnTo>
                    <a:pt x="5" y="925"/>
                  </a:lnTo>
                  <a:lnTo>
                    <a:pt x="0" y="925"/>
                  </a:lnTo>
                  <a:lnTo>
                    <a:pt x="0" y="909"/>
                  </a:lnTo>
                  <a:lnTo>
                    <a:pt x="5" y="909"/>
                  </a:lnTo>
                  <a:close/>
                  <a:moveTo>
                    <a:pt x="5" y="930"/>
                  </a:moveTo>
                  <a:lnTo>
                    <a:pt x="5" y="946"/>
                  </a:lnTo>
                  <a:lnTo>
                    <a:pt x="0" y="946"/>
                  </a:lnTo>
                  <a:lnTo>
                    <a:pt x="0" y="930"/>
                  </a:lnTo>
                  <a:lnTo>
                    <a:pt x="5" y="930"/>
                  </a:lnTo>
                  <a:close/>
                  <a:moveTo>
                    <a:pt x="5" y="952"/>
                  </a:moveTo>
                  <a:lnTo>
                    <a:pt x="5" y="967"/>
                  </a:lnTo>
                  <a:lnTo>
                    <a:pt x="0" y="967"/>
                  </a:lnTo>
                  <a:lnTo>
                    <a:pt x="0" y="952"/>
                  </a:lnTo>
                  <a:lnTo>
                    <a:pt x="5" y="952"/>
                  </a:lnTo>
                  <a:close/>
                  <a:moveTo>
                    <a:pt x="5" y="973"/>
                  </a:moveTo>
                  <a:lnTo>
                    <a:pt x="5" y="989"/>
                  </a:lnTo>
                  <a:lnTo>
                    <a:pt x="0" y="989"/>
                  </a:lnTo>
                  <a:lnTo>
                    <a:pt x="0" y="973"/>
                  </a:lnTo>
                  <a:lnTo>
                    <a:pt x="5" y="973"/>
                  </a:lnTo>
                  <a:close/>
                  <a:moveTo>
                    <a:pt x="5" y="994"/>
                  </a:moveTo>
                  <a:lnTo>
                    <a:pt x="5" y="1010"/>
                  </a:lnTo>
                  <a:lnTo>
                    <a:pt x="0" y="1010"/>
                  </a:lnTo>
                  <a:lnTo>
                    <a:pt x="0" y="994"/>
                  </a:lnTo>
                  <a:lnTo>
                    <a:pt x="5" y="994"/>
                  </a:lnTo>
                  <a:close/>
                  <a:moveTo>
                    <a:pt x="5" y="1015"/>
                  </a:moveTo>
                  <a:lnTo>
                    <a:pt x="5" y="1031"/>
                  </a:lnTo>
                  <a:lnTo>
                    <a:pt x="0" y="1031"/>
                  </a:lnTo>
                  <a:lnTo>
                    <a:pt x="0" y="1015"/>
                  </a:lnTo>
                  <a:lnTo>
                    <a:pt x="5" y="1015"/>
                  </a:lnTo>
                  <a:close/>
                  <a:moveTo>
                    <a:pt x="5" y="1036"/>
                  </a:moveTo>
                  <a:lnTo>
                    <a:pt x="5" y="1052"/>
                  </a:lnTo>
                  <a:lnTo>
                    <a:pt x="0" y="1052"/>
                  </a:lnTo>
                  <a:lnTo>
                    <a:pt x="0" y="1036"/>
                  </a:lnTo>
                  <a:lnTo>
                    <a:pt x="5" y="1036"/>
                  </a:lnTo>
                  <a:close/>
                  <a:moveTo>
                    <a:pt x="5" y="1057"/>
                  </a:moveTo>
                  <a:lnTo>
                    <a:pt x="5" y="1057"/>
                  </a:lnTo>
                  <a:lnTo>
                    <a:pt x="0" y="1057"/>
                  </a:lnTo>
                  <a:lnTo>
                    <a:pt x="0" y="1057"/>
                  </a:lnTo>
                  <a:lnTo>
                    <a:pt x="5" y="1057"/>
                  </a:lnTo>
                  <a:close/>
                </a:path>
              </a:pathLst>
            </a:custGeom>
            <a:solidFill>
              <a:srgbClr val="7F7F7F"/>
            </a:solidFill>
            <a:ln w="0" cap="flat">
              <a:solidFill>
                <a:srgbClr val="7F7F7F"/>
              </a:solidFill>
              <a:prstDash val="solid"/>
              <a:round/>
              <a:headEnd/>
              <a:tailEnd/>
            </a:ln>
          </p:spPr>
          <p:txBody>
            <a:bodyPr vert="horz" wrap="square" lIns="78191" tIns="39095" rIns="78191" bIns="39095" numCol="1" anchor="t" anchorCtr="0" compatLnSpc="1">
              <a:prstTxWarp prst="textNoShape">
                <a:avLst/>
              </a:prstTxWarp>
            </a:bodyPr>
            <a:lstStyle/>
            <a:p>
              <a:pPr hangingPunct="1"/>
              <a:endParaRPr lang="pt-BR" sz="1539" kern="1200">
                <a:solidFill>
                  <a:prstClr val="black"/>
                </a:solidFill>
                <a:latin typeface="Ubuntu" panose="020B0504030602030204" pitchFamily="34" charset="0"/>
                <a:ea typeface="+mn-ea"/>
                <a:cs typeface="Helvetica"/>
              </a:endParaRPr>
            </a:p>
          </p:txBody>
        </p:sp>
        <p:pic>
          <p:nvPicPr>
            <p:cNvPr id="134" name="Picture 6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6" y="1243"/>
              <a:ext cx="4457"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Rectangle 68"/>
            <p:cNvSpPr>
              <a:spLocks noChangeArrowheads="1"/>
            </p:cNvSpPr>
            <p:nvPr/>
          </p:nvSpPr>
          <p:spPr bwMode="auto">
            <a:xfrm>
              <a:off x="525" y="2384"/>
              <a:ext cx="48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Identificação de </a:t>
              </a:r>
              <a:endParaRPr lang="pt-BR" altLang="pt-BR" sz="1539" kern="1200">
                <a:solidFill>
                  <a:prstClr val="black"/>
                </a:solidFill>
                <a:latin typeface="Ubuntu" panose="020B0504030602030204" pitchFamily="34" charset="0"/>
                <a:ea typeface="+mn-ea"/>
                <a:cs typeface="Helvetica"/>
              </a:endParaRPr>
            </a:p>
          </p:txBody>
        </p:sp>
        <p:sp>
          <p:nvSpPr>
            <p:cNvPr id="137" name="Rectangle 69"/>
            <p:cNvSpPr>
              <a:spLocks noChangeArrowheads="1"/>
            </p:cNvSpPr>
            <p:nvPr/>
          </p:nvSpPr>
          <p:spPr bwMode="auto">
            <a:xfrm>
              <a:off x="525" y="2465"/>
              <a:ext cx="41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destaques  da </a:t>
              </a:r>
              <a:endParaRPr lang="pt-BR" altLang="pt-BR" sz="1539" kern="1200">
                <a:solidFill>
                  <a:prstClr val="black"/>
                </a:solidFill>
                <a:latin typeface="Ubuntu" panose="020B0504030602030204" pitchFamily="34" charset="0"/>
                <a:ea typeface="+mn-ea"/>
                <a:cs typeface="Helvetica"/>
              </a:endParaRPr>
            </a:p>
          </p:txBody>
        </p:sp>
        <p:sp>
          <p:nvSpPr>
            <p:cNvPr id="138" name="Rectangle 70"/>
            <p:cNvSpPr>
              <a:spLocks noChangeArrowheads="1"/>
            </p:cNvSpPr>
            <p:nvPr/>
          </p:nvSpPr>
          <p:spPr bwMode="auto">
            <a:xfrm>
              <a:off x="525" y="2546"/>
              <a:ext cx="5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indústria por classe </a:t>
              </a:r>
              <a:endParaRPr lang="pt-BR" altLang="pt-BR" sz="1539" kern="1200">
                <a:solidFill>
                  <a:prstClr val="black"/>
                </a:solidFill>
                <a:latin typeface="Ubuntu" panose="020B0504030602030204" pitchFamily="34" charset="0"/>
                <a:ea typeface="+mn-ea"/>
                <a:cs typeface="Helvetica"/>
              </a:endParaRPr>
            </a:p>
          </p:txBody>
        </p:sp>
        <p:sp>
          <p:nvSpPr>
            <p:cNvPr id="139" name="Rectangle 71"/>
            <p:cNvSpPr>
              <a:spLocks noChangeArrowheads="1"/>
            </p:cNvSpPr>
            <p:nvPr/>
          </p:nvSpPr>
          <p:spPr bwMode="auto">
            <a:xfrm>
              <a:off x="525" y="2627"/>
              <a:ext cx="59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de ativo, através de  </a:t>
              </a:r>
              <a:endParaRPr lang="pt-BR" altLang="pt-BR" sz="1539" kern="1200">
                <a:solidFill>
                  <a:prstClr val="black"/>
                </a:solidFill>
                <a:latin typeface="Ubuntu" panose="020B0504030602030204" pitchFamily="34" charset="0"/>
                <a:ea typeface="+mn-ea"/>
                <a:cs typeface="Helvetica"/>
              </a:endParaRPr>
            </a:p>
          </p:txBody>
        </p:sp>
        <p:sp>
          <p:nvSpPr>
            <p:cNvPr id="140" name="Rectangle 72"/>
            <p:cNvSpPr>
              <a:spLocks noChangeArrowheads="1"/>
            </p:cNvSpPr>
            <p:nvPr/>
          </p:nvSpPr>
          <p:spPr bwMode="auto">
            <a:xfrm>
              <a:off x="525" y="2708"/>
              <a:ext cx="1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filtros </a:t>
              </a:r>
              <a:endParaRPr lang="pt-BR" altLang="pt-BR" sz="1539" kern="1200">
                <a:solidFill>
                  <a:prstClr val="black"/>
                </a:solidFill>
                <a:latin typeface="Ubuntu" panose="020B0504030602030204" pitchFamily="34" charset="0"/>
                <a:ea typeface="+mn-ea"/>
                <a:cs typeface="Helvetica"/>
              </a:endParaRPr>
            </a:p>
          </p:txBody>
        </p:sp>
        <p:sp>
          <p:nvSpPr>
            <p:cNvPr id="141" name="Rectangle 73"/>
            <p:cNvSpPr>
              <a:spLocks noChangeArrowheads="1"/>
            </p:cNvSpPr>
            <p:nvPr/>
          </p:nvSpPr>
          <p:spPr bwMode="auto">
            <a:xfrm>
              <a:off x="525" y="2789"/>
              <a:ext cx="38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quantitativos</a:t>
              </a:r>
              <a:endParaRPr lang="pt-BR" altLang="pt-BR" sz="1539" kern="1200">
                <a:solidFill>
                  <a:prstClr val="black"/>
                </a:solidFill>
                <a:latin typeface="Ubuntu" panose="020B0504030602030204" pitchFamily="34" charset="0"/>
                <a:ea typeface="+mn-ea"/>
                <a:cs typeface="Helvetica"/>
              </a:endParaRPr>
            </a:p>
          </p:txBody>
        </p:sp>
        <p:sp>
          <p:nvSpPr>
            <p:cNvPr id="142" name="Rectangle 74"/>
            <p:cNvSpPr>
              <a:spLocks noChangeArrowheads="1"/>
            </p:cNvSpPr>
            <p:nvPr/>
          </p:nvSpPr>
          <p:spPr bwMode="auto">
            <a:xfrm>
              <a:off x="1261" y="2138"/>
              <a:ext cx="2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43" name="Rectangle 75"/>
            <p:cNvSpPr>
              <a:spLocks noChangeArrowheads="1"/>
            </p:cNvSpPr>
            <p:nvPr/>
          </p:nvSpPr>
          <p:spPr bwMode="auto">
            <a:xfrm>
              <a:off x="1309" y="2132"/>
              <a:ext cx="2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Lâminas,</a:t>
              </a:r>
              <a:endParaRPr lang="pt-BR" altLang="pt-BR" sz="1539" kern="1200" dirty="0">
                <a:solidFill>
                  <a:prstClr val="black"/>
                </a:solidFill>
                <a:latin typeface="Ubuntu" panose="020B0504030602030204" pitchFamily="34" charset="0"/>
                <a:ea typeface="+mn-ea"/>
                <a:cs typeface="Helvetica"/>
              </a:endParaRPr>
            </a:p>
          </p:txBody>
        </p:sp>
        <p:sp>
          <p:nvSpPr>
            <p:cNvPr id="144" name="Rectangle 76"/>
            <p:cNvSpPr>
              <a:spLocks noChangeArrowheads="1"/>
            </p:cNvSpPr>
            <p:nvPr/>
          </p:nvSpPr>
          <p:spPr bwMode="auto">
            <a:xfrm>
              <a:off x="1261" y="2248"/>
              <a:ext cx="2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45" name="Rectangle 77"/>
            <p:cNvSpPr>
              <a:spLocks noChangeArrowheads="1"/>
            </p:cNvSpPr>
            <p:nvPr/>
          </p:nvSpPr>
          <p:spPr bwMode="auto">
            <a:xfrm>
              <a:off x="1309" y="2242"/>
              <a:ext cx="44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Apresentações,</a:t>
              </a:r>
              <a:endParaRPr lang="pt-BR" altLang="pt-BR" sz="1539" kern="1200">
                <a:solidFill>
                  <a:prstClr val="black"/>
                </a:solidFill>
                <a:latin typeface="Ubuntu" panose="020B0504030602030204" pitchFamily="34" charset="0"/>
                <a:ea typeface="+mn-ea"/>
                <a:cs typeface="Helvetica"/>
              </a:endParaRPr>
            </a:p>
          </p:txBody>
        </p:sp>
        <p:sp>
          <p:nvSpPr>
            <p:cNvPr id="146" name="Rectangle 78"/>
            <p:cNvSpPr>
              <a:spLocks noChangeArrowheads="1"/>
            </p:cNvSpPr>
            <p:nvPr/>
          </p:nvSpPr>
          <p:spPr bwMode="auto">
            <a:xfrm>
              <a:off x="1261" y="2358"/>
              <a:ext cx="2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47" name="Rectangle 79"/>
            <p:cNvSpPr>
              <a:spLocks noChangeArrowheads="1"/>
            </p:cNvSpPr>
            <p:nvPr/>
          </p:nvSpPr>
          <p:spPr bwMode="auto">
            <a:xfrm>
              <a:off x="1309" y="2352"/>
              <a:ext cx="5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Relatórios de risco,</a:t>
              </a:r>
              <a:endParaRPr lang="pt-BR" altLang="pt-BR" sz="1539" kern="1200">
                <a:solidFill>
                  <a:prstClr val="black"/>
                </a:solidFill>
                <a:latin typeface="Ubuntu" panose="020B0504030602030204" pitchFamily="34" charset="0"/>
                <a:ea typeface="+mn-ea"/>
                <a:cs typeface="Helvetica"/>
              </a:endParaRPr>
            </a:p>
          </p:txBody>
        </p:sp>
        <p:sp>
          <p:nvSpPr>
            <p:cNvPr id="148" name="Rectangle 80"/>
            <p:cNvSpPr>
              <a:spLocks noChangeArrowheads="1"/>
            </p:cNvSpPr>
            <p:nvPr/>
          </p:nvSpPr>
          <p:spPr bwMode="auto">
            <a:xfrm>
              <a:off x="1261" y="2469"/>
              <a:ext cx="2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49" name="Rectangle 81"/>
            <p:cNvSpPr>
              <a:spLocks noChangeArrowheads="1"/>
            </p:cNvSpPr>
            <p:nvPr/>
          </p:nvSpPr>
          <p:spPr bwMode="auto">
            <a:xfrm>
              <a:off x="1309" y="2463"/>
              <a:ext cx="6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Questionário Anbima, </a:t>
              </a:r>
              <a:endParaRPr lang="pt-BR" altLang="pt-BR" sz="1539" kern="1200" dirty="0">
                <a:solidFill>
                  <a:prstClr val="black"/>
                </a:solidFill>
                <a:latin typeface="Ubuntu" panose="020B0504030602030204" pitchFamily="34" charset="0"/>
                <a:ea typeface="+mn-ea"/>
                <a:cs typeface="Helvetica"/>
              </a:endParaRPr>
            </a:p>
          </p:txBody>
        </p:sp>
        <p:sp>
          <p:nvSpPr>
            <p:cNvPr id="150" name="Rectangle 82"/>
            <p:cNvSpPr>
              <a:spLocks noChangeArrowheads="1"/>
            </p:cNvSpPr>
            <p:nvPr/>
          </p:nvSpPr>
          <p:spPr bwMode="auto">
            <a:xfrm>
              <a:off x="1261" y="2579"/>
              <a:ext cx="2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51" name="Rectangle 83"/>
            <p:cNvSpPr>
              <a:spLocks noChangeArrowheads="1"/>
            </p:cNvSpPr>
            <p:nvPr/>
          </p:nvSpPr>
          <p:spPr bwMode="auto">
            <a:xfrm>
              <a:off x="1309" y="2573"/>
              <a:ext cx="43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Atribuições de </a:t>
              </a:r>
              <a:endParaRPr lang="pt-BR" altLang="pt-BR" sz="1539" kern="1200">
                <a:solidFill>
                  <a:prstClr val="black"/>
                </a:solidFill>
                <a:latin typeface="Ubuntu" panose="020B0504030602030204" pitchFamily="34" charset="0"/>
                <a:ea typeface="+mn-ea"/>
                <a:cs typeface="Helvetica"/>
              </a:endParaRPr>
            </a:p>
          </p:txBody>
        </p:sp>
        <p:sp>
          <p:nvSpPr>
            <p:cNvPr id="152" name="Rectangle 84"/>
            <p:cNvSpPr>
              <a:spLocks noChangeArrowheads="1"/>
            </p:cNvSpPr>
            <p:nvPr/>
          </p:nvSpPr>
          <p:spPr bwMode="auto">
            <a:xfrm>
              <a:off x="1309" y="2654"/>
              <a:ext cx="3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performance</a:t>
              </a:r>
              <a:endParaRPr lang="pt-BR" altLang="pt-BR" sz="1539" kern="1200">
                <a:solidFill>
                  <a:prstClr val="black"/>
                </a:solidFill>
                <a:latin typeface="Ubuntu" panose="020B0504030602030204" pitchFamily="34" charset="0"/>
                <a:ea typeface="+mn-ea"/>
                <a:cs typeface="Helvetica"/>
              </a:endParaRPr>
            </a:p>
          </p:txBody>
        </p:sp>
        <p:sp>
          <p:nvSpPr>
            <p:cNvPr id="153" name="Rectangle 85"/>
            <p:cNvSpPr>
              <a:spLocks noChangeArrowheads="1"/>
            </p:cNvSpPr>
            <p:nvPr/>
          </p:nvSpPr>
          <p:spPr bwMode="auto">
            <a:xfrm>
              <a:off x="1261" y="2771"/>
              <a:ext cx="2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54" name="Rectangle 86"/>
            <p:cNvSpPr>
              <a:spLocks noChangeArrowheads="1"/>
            </p:cNvSpPr>
            <p:nvPr/>
          </p:nvSpPr>
          <p:spPr bwMode="auto">
            <a:xfrm>
              <a:off x="1309" y="2765"/>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Política de </a:t>
              </a:r>
              <a:endParaRPr lang="pt-BR" altLang="pt-BR" sz="1539" kern="1200">
                <a:solidFill>
                  <a:prstClr val="black"/>
                </a:solidFill>
                <a:latin typeface="Ubuntu" panose="020B0504030602030204" pitchFamily="34" charset="0"/>
                <a:ea typeface="+mn-ea"/>
                <a:cs typeface="Helvetica"/>
              </a:endParaRPr>
            </a:p>
          </p:txBody>
        </p:sp>
        <p:sp>
          <p:nvSpPr>
            <p:cNvPr id="155" name="Rectangle 87"/>
            <p:cNvSpPr>
              <a:spLocks noChangeArrowheads="1"/>
            </p:cNvSpPr>
            <p:nvPr/>
          </p:nvSpPr>
          <p:spPr bwMode="auto">
            <a:xfrm>
              <a:off x="1309" y="2846"/>
              <a:ext cx="42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investimentos </a:t>
              </a:r>
              <a:endParaRPr lang="pt-BR" altLang="pt-BR" sz="1539" kern="1200">
                <a:solidFill>
                  <a:prstClr val="black"/>
                </a:solidFill>
                <a:latin typeface="Ubuntu" panose="020B0504030602030204" pitchFamily="34" charset="0"/>
                <a:ea typeface="+mn-ea"/>
                <a:cs typeface="Helvetica"/>
              </a:endParaRPr>
            </a:p>
          </p:txBody>
        </p:sp>
        <p:sp>
          <p:nvSpPr>
            <p:cNvPr id="156" name="Rectangle 88"/>
            <p:cNvSpPr>
              <a:spLocks noChangeArrowheads="1"/>
            </p:cNvSpPr>
            <p:nvPr/>
          </p:nvSpPr>
          <p:spPr bwMode="auto">
            <a:xfrm>
              <a:off x="1309" y="2927"/>
              <a:ext cx="2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pessoais</a:t>
              </a:r>
              <a:endParaRPr lang="pt-BR" altLang="pt-BR" sz="1539" kern="1200">
                <a:solidFill>
                  <a:prstClr val="black"/>
                </a:solidFill>
                <a:latin typeface="Ubuntu" panose="020B0504030602030204" pitchFamily="34" charset="0"/>
                <a:ea typeface="+mn-ea"/>
                <a:cs typeface="Helvetica"/>
              </a:endParaRPr>
            </a:p>
          </p:txBody>
        </p:sp>
        <p:sp>
          <p:nvSpPr>
            <p:cNvPr id="157" name="Rectangle 89"/>
            <p:cNvSpPr>
              <a:spLocks noChangeArrowheads="1"/>
            </p:cNvSpPr>
            <p:nvPr/>
          </p:nvSpPr>
          <p:spPr bwMode="auto">
            <a:xfrm>
              <a:off x="1261" y="3045"/>
              <a:ext cx="2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684"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58" name="Rectangle 90"/>
            <p:cNvSpPr>
              <a:spLocks noChangeArrowheads="1"/>
            </p:cNvSpPr>
            <p:nvPr/>
          </p:nvSpPr>
          <p:spPr bwMode="auto">
            <a:xfrm>
              <a:off x="1309" y="3038"/>
              <a:ext cx="406"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684" kern="1200">
                  <a:solidFill>
                    <a:srgbClr val="404040"/>
                  </a:solidFill>
                  <a:latin typeface="Ubuntu" panose="020B0504030602030204" pitchFamily="34" charset="0"/>
                  <a:ea typeface="+mn-ea"/>
                  <a:cs typeface="Helvetica"/>
                </a:rPr>
                <a:t>Manual de risco</a:t>
              </a:r>
              <a:endParaRPr lang="pt-BR" altLang="pt-BR" sz="1539" kern="1200">
                <a:solidFill>
                  <a:prstClr val="black"/>
                </a:solidFill>
                <a:latin typeface="Ubuntu" panose="020B0504030602030204" pitchFamily="34" charset="0"/>
                <a:ea typeface="+mn-ea"/>
                <a:cs typeface="Helvetica"/>
              </a:endParaRPr>
            </a:p>
          </p:txBody>
        </p:sp>
        <p:sp>
          <p:nvSpPr>
            <p:cNvPr id="159" name="Rectangle 91"/>
            <p:cNvSpPr>
              <a:spLocks noChangeArrowheads="1"/>
            </p:cNvSpPr>
            <p:nvPr/>
          </p:nvSpPr>
          <p:spPr bwMode="auto">
            <a:xfrm>
              <a:off x="1261" y="3156"/>
              <a:ext cx="2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684"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60" name="Rectangle 92"/>
            <p:cNvSpPr>
              <a:spLocks noChangeArrowheads="1"/>
            </p:cNvSpPr>
            <p:nvPr/>
          </p:nvSpPr>
          <p:spPr bwMode="auto">
            <a:xfrm>
              <a:off x="1309" y="3149"/>
              <a:ext cx="58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684" kern="1200">
                  <a:solidFill>
                    <a:srgbClr val="404040"/>
                  </a:solidFill>
                  <a:latin typeface="Ubuntu" panose="020B0504030602030204" pitchFamily="34" charset="0"/>
                  <a:ea typeface="+mn-ea"/>
                  <a:cs typeface="Helvetica"/>
                </a:rPr>
                <a:t>Manual de Compliance</a:t>
              </a:r>
              <a:endParaRPr lang="pt-BR" altLang="pt-BR" sz="1539" kern="1200">
                <a:solidFill>
                  <a:prstClr val="black"/>
                </a:solidFill>
                <a:latin typeface="Ubuntu" panose="020B0504030602030204" pitchFamily="34" charset="0"/>
                <a:ea typeface="+mn-ea"/>
                <a:cs typeface="Helvetica"/>
              </a:endParaRPr>
            </a:p>
          </p:txBody>
        </p:sp>
        <p:sp>
          <p:nvSpPr>
            <p:cNvPr id="161" name="Rectangle 93"/>
            <p:cNvSpPr>
              <a:spLocks noChangeArrowheads="1"/>
            </p:cNvSpPr>
            <p:nvPr/>
          </p:nvSpPr>
          <p:spPr bwMode="auto">
            <a:xfrm>
              <a:off x="2154" y="2399"/>
              <a:ext cx="518"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684" kern="1200">
                  <a:solidFill>
                    <a:srgbClr val="404040"/>
                  </a:solidFill>
                  <a:latin typeface="Ubuntu" panose="020B0504030602030204" pitchFamily="34" charset="0"/>
                  <a:ea typeface="+mn-ea"/>
                  <a:cs typeface="Helvetica"/>
                </a:rPr>
                <a:t>Reunião presencial, </a:t>
              </a:r>
              <a:endParaRPr lang="pt-BR" altLang="pt-BR" sz="1539" kern="1200">
                <a:solidFill>
                  <a:prstClr val="black"/>
                </a:solidFill>
                <a:latin typeface="Ubuntu" panose="020B0504030602030204" pitchFamily="34" charset="0"/>
                <a:ea typeface="+mn-ea"/>
                <a:cs typeface="Helvetica"/>
              </a:endParaRPr>
            </a:p>
          </p:txBody>
        </p:sp>
        <p:sp>
          <p:nvSpPr>
            <p:cNvPr id="162" name="Rectangle 94"/>
            <p:cNvSpPr>
              <a:spLocks noChangeArrowheads="1"/>
            </p:cNvSpPr>
            <p:nvPr/>
          </p:nvSpPr>
          <p:spPr bwMode="auto">
            <a:xfrm>
              <a:off x="2154" y="2479"/>
              <a:ext cx="547"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684" kern="1200">
                  <a:solidFill>
                    <a:srgbClr val="404040"/>
                  </a:solidFill>
                  <a:latin typeface="Ubuntu" panose="020B0504030602030204" pitchFamily="34" charset="0"/>
                  <a:ea typeface="+mn-ea"/>
                  <a:cs typeface="Helvetica"/>
                </a:rPr>
                <a:t>conversa com o time </a:t>
              </a:r>
              <a:endParaRPr lang="pt-BR" altLang="pt-BR" sz="1539" kern="1200">
                <a:solidFill>
                  <a:prstClr val="black"/>
                </a:solidFill>
                <a:latin typeface="Ubuntu" panose="020B0504030602030204" pitchFamily="34" charset="0"/>
                <a:ea typeface="+mn-ea"/>
                <a:cs typeface="Helvetica"/>
              </a:endParaRPr>
            </a:p>
          </p:txBody>
        </p:sp>
        <p:sp>
          <p:nvSpPr>
            <p:cNvPr id="163" name="Rectangle 95"/>
            <p:cNvSpPr>
              <a:spLocks noChangeArrowheads="1"/>
            </p:cNvSpPr>
            <p:nvPr/>
          </p:nvSpPr>
          <p:spPr bwMode="auto">
            <a:xfrm>
              <a:off x="2154" y="2560"/>
              <a:ext cx="317"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684" kern="1200">
                  <a:solidFill>
                    <a:srgbClr val="404040"/>
                  </a:solidFill>
                  <a:latin typeface="Ubuntu" panose="020B0504030602030204" pitchFamily="34" charset="0"/>
                  <a:ea typeface="+mn-ea"/>
                  <a:cs typeface="Helvetica"/>
                </a:rPr>
                <a:t>de gestão e </a:t>
              </a:r>
              <a:endParaRPr lang="pt-BR" altLang="pt-BR" sz="1539" kern="1200">
                <a:solidFill>
                  <a:prstClr val="black"/>
                </a:solidFill>
                <a:latin typeface="Ubuntu" panose="020B0504030602030204" pitchFamily="34" charset="0"/>
                <a:ea typeface="+mn-ea"/>
                <a:cs typeface="Helvetica"/>
              </a:endParaRPr>
            </a:p>
          </p:txBody>
        </p:sp>
        <p:sp>
          <p:nvSpPr>
            <p:cNvPr id="164" name="Rectangle 96"/>
            <p:cNvSpPr>
              <a:spLocks noChangeArrowheads="1"/>
            </p:cNvSpPr>
            <p:nvPr/>
          </p:nvSpPr>
          <p:spPr bwMode="auto">
            <a:xfrm>
              <a:off x="2154" y="2641"/>
              <a:ext cx="5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operacional para </a:t>
              </a:r>
              <a:endParaRPr lang="pt-BR" altLang="pt-BR" sz="1539" kern="1200">
                <a:solidFill>
                  <a:prstClr val="black"/>
                </a:solidFill>
                <a:latin typeface="Ubuntu" panose="020B0504030602030204" pitchFamily="34" charset="0"/>
                <a:ea typeface="+mn-ea"/>
                <a:cs typeface="Helvetica"/>
              </a:endParaRPr>
            </a:p>
          </p:txBody>
        </p:sp>
        <p:sp>
          <p:nvSpPr>
            <p:cNvPr id="165" name="Rectangle 97"/>
            <p:cNvSpPr>
              <a:spLocks noChangeArrowheads="1"/>
            </p:cNvSpPr>
            <p:nvPr/>
          </p:nvSpPr>
          <p:spPr bwMode="auto">
            <a:xfrm>
              <a:off x="2154" y="2722"/>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checagem de </a:t>
              </a:r>
              <a:endParaRPr lang="pt-BR" altLang="pt-BR" sz="1539" kern="1200">
                <a:solidFill>
                  <a:prstClr val="black"/>
                </a:solidFill>
                <a:latin typeface="Ubuntu" panose="020B0504030602030204" pitchFamily="34" charset="0"/>
                <a:ea typeface="+mn-ea"/>
                <a:cs typeface="Helvetica"/>
              </a:endParaRPr>
            </a:p>
          </p:txBody>
        </p:sp>
        <p:sp>
          <p:nvSpPr>
            <p:cNvPr id="166" name="Rectangle 98"/>
            <p:cNvSpPr>
              <a:spLocks noChangeArrowheads="1"/>
            </p:cNvSpPr>
            <p:nvPr/>
          </p:nvSpPr>
          <p:spPr bwMode="auto">
            <a:xfrm>
              <a:off x="2154" y="2803"/>
              <a:ext cx="6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processos, sistemas, </a:t>
              </a:r>
              <a:endParaRPr lang="pt-BR" altLang="pt-BR" sz="1539" kern="1200">
                <a:solidFill>
                  <a:prstClr val="black"/>
                </a:solidFill>
                <a:latin typeface="Ubuntu" panose="020B0504030602030204" pitchFamily="34" charset="0"/>
                <a:ea typeface="+mn-ea"/>
                <a:cs typeface="Helvetica"/>
              </a:endParaRPr>
            </a:p>
          </p:txBody>
        </p:sp>
        <p:sp>
          <p:nvSpPr>
            <p:cNvPr id="167" name="Rectangle 99"/>
            <p:cNvSpPr>
              <a:spLocks noChangeArrowheads="1"/>
            </p:cNvSpPr>
            <p:nvPr/>
          </p:nvSpPr>
          <p:spPr bwMode="auto">
            <a:xfrm>
              <a:off x="2154" y="2884"/>
              <a:ext cx="51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gerenciais e risco.</a:t>
              </a:r>
              <a:endParaRPr lang="pt-BR" altLang="pt-BR" sz="1539" kern="1200">
                <a:solidFill>
                  <a:prstClr val="black"/>
                </a:solidFill>
                <a:latin typeface="Ubuntu" panose="020B0504030602030204" pitchFamily="34" charset="0"/>
                <a:ea typeface="+mn-ea"/>
                <a:cs typeface="Helvetica"/>
              </a:endParaRPr>
            </a:p>
          </p:txBody>
        </p:sp>
        <p:sp>
          <p:nvSpPr>
            <p:cNvPr id="168" name="Rectangle 100"/>
            <p:cNvSpPr>
              <a:spLocks noChangeArrowheads="1"/>
            </p:cNvSpPr>
            <p:nvPr/>
          </p:nvSpPr>
          <p:spPr bwMode="auto">
            <a:xfrm>
              <a:off x="2957" y="2461"/>
              <a:ext cx="2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69" name="Rectangle 101"/>
            <p:cNvSpPr>
              <a:spLocks noChangeArrowheads="1"/>
            </p:cNvSpPr>
            <p:nvPr/>
          </p:nvSpPr>
          <p:spPr bwMode="auto">
            <a:xfrm>
              <a:off x="3032" y="2455"/>
              <a:ext cx="4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Finalização dos </a:t>
              </a:r>
              <a:endParaRPr lang="pt-BR" altLang="pt-BR" sz="1539" kern="1200">
                <a:solidFill>
                  <a:prstClr val="black"/>
                </a:solidFill>
                <a:latin typeface="Ubuntu" panose="020B0504030602030204" pitchFamily="34" charset="0"/>
                <a:ea typeface="+mn-ea"/>
                <a:cs typeface="Helvetica"/>
              </a:endParaRPr>
            </a:p>
          </p:txBody>
        </p:sp>
        <p:sp>
          <p:nvSpPr>
            <p:cNvPr id="170" name="Rectangle 102"/>
            <p:cNvSpPr>
              <a:spLocks noChangeArrowheads="1"/>
            </p:cNvSpPr>
            <p:nvPr/>
          </p:nvSpPr>
          <p:spPr bwMode="auto">
            <a:xfrm>
              <a:off x="3032" y="2536"/>
              <a:ext cx="4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relatórios  de DD</a:t>
              </a:r>
              <a:endParaRPr lang="pt-BR" altLang="pt-BR" sz="1539" kern="1200">
                <a:solidFill>
                  <a:prstClr val="black"/>
                </a:solidFill>
                <a:latin typeface="Ubuntu" panose="020B0504030602030204" pitchFamily="34" charset="0"/>
                <a:ea typeface="+mn-ea"/>
                <a:cs typeface="Helvetica"/>
              </a:endParaRPr>
            </a:p>
          </p:txBody>
        </p:sp>
        <p:sp>
          <p:nvSpPr>
            <p:cNvPr id="171" name="Rectangle 103"/>
            <p:cNvSpPr>
              <a:spLocks noChangeArrowheads="1"/>
            </p:cNvSpPr>
            <p:nvPr/>
          </p:nvSpPr>
          <p:spPr bwMode="auto">
            <a:xfrm>
              <a:off x="2957" y="2653"/>
              <a:ext cx="2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72" name="Rectangle 104"/>
            <p:cNvSpPr>
              <a:spLocks noChangeArrowheads="1"/>
            </p:cNvSpPr>
            <p:nvPr/>
          </p:nvSpPr>
          <p:spPr bwMode="auto">
            <a:xfrm>
              <a:off x="3032" y="2647"/>
              <a:ext cx="5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Inclusão do fundo </a:t>
              </a:r>
              <a:endParaRPr lang="pt-BR" altLang="pt-BR" sz="1539" kern="1200">
                <a:solidFill>
                  <a:prstClr val="black"/>
                </a:solidFill>
                <a:latin typeface="Ubuntu" panose="020B0504030602030204" pitchFamily="34" charset="0"/>
                <a:ea typeface="+mn-ea"/>
                <a:cs typeface="Helvetica"/>
              </a:endParaRPr>
            </a:p>
          </p:txBody>
        </p:sp>
        <p:sp>
          <p:nvSpPr>
            <p:cNvPr id="173" name="Rectangle 105"/>
            <p:cNvSpPr>
              <a:spLocks noChangeArrowheads="1"/>
            </p:cNvSpPr>
            <p:nvPr/>
          </p:nvSpPr>
          <p:spPr bwMode="auto">
            <a:xfrm>
              <a:off x="3032" y="2728"/>
              <a:ext cx="40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no radar para </a:t>
              </a:r>
              <a:endParaRPr lang="pt-BR" altLang="pt-BR" sz="1539" kern="1200">
                <a:solidFill>
                  <a:prstClr val="black"/>
                </a:solidFill>
                <a:latin typeface="Ubuntu" panose="020B0504030602030204" pitchFamily="34" charset="0"/>
                <a:ea typeface="+mn-ea"/>
                <a:cs typeface="Helvetica"/>
              </a:endParaRPr>
            </a:p>
          </p:txBody>
        </p:sp>
        <p:sp>
          <p:nvSpPr>
            <p:cNvPr id="174" name="Rectangle 106"/>
            <p:cNvSpPr>
              <a:spLocks noChangeArrowheads="1"/>
            </p:cNvSpPr>
            <p:nvPr/>
          </p:nvSpPr>
          <p:spPr bwMode="auto">
            <a:xfrm>
              <a:off x="3032" y="2809"/>
              <a:ext cx="52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acompanhamento</a:t>
              </a:r>
              <a:endParaRPr lang="pt-BR" altLang="pt-BR" sz="1539" kern="1200">
                <a:solidFill>
                  <a:prstClr val="black"/>
                </a:solidFill>
                <a:latin typeface="Ubuntu" panose="020B0504030602030204" pitchFamily="34" charset="0"/>
                <a:ea typeface="+mn-ea"/>
                <a:cs typeface="Helvetica"/>
              </a:endParaRPr>
            </a:p>
          </p:txBody>
        </p:sp>
        <p:sp>
          <p:nvSpPr>
            <p:cNvPr id="175" name="Rectangle 107"/>
            <p:cNvSpPr>
              <a:spLocks noChangeArrowheads="1"/>
            </p:cNvSpPr>
            <p:nvPr/>
          </p:nvSpPr>
          <p:spPr bwMode="auto">
            <a:xfrm>
              <a:off x="2914" y="1537"/>
              <a:ext cx="6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O fundo é atrativo para </a:t>
              </a:r>
              <a:endParaRPr lang="pt-BR" altLang="pt-BR" sz="1539" kern="1200">
                <a:solidFill>
                  <a:prstClr val="black"/>
                </a:solidFill>
                <a:latin typeface="Ubuntu" panose="020B0504030602030204" pitchFamily="34" charset="0"/>
                <a:ea typeface="+mn-ea"/>
                <a:cs typeface="Helvetica"/>
              </a:endParaRPr>
            </a:p>
          </p:txBody>
        </p:sp>
        <p:sp>
          <p:nvSpPr>
            <p:cNvPr id="176" name="Rectangle 108"/>
            <p:cNvSpPr>
              <a:spLocks noChangeArrowheads="1"/>
            </p:cNvSpPr>
            <p:nvPr/>
          </p:nvSpPr>
          <p:spPr bwMode="auto">
            <a:xfrm>
              <a:off x="2915" y="1618"/>
              <a:ext cx="7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os RPPS? Está enquadrado</a:t>
              </a:r>
              <a:endParaRPr lang="pt-BR" altLang="pt-BR" sz="1539" kern="1200" dirty="0">
                <a:solidFill>
                  <a:prstClr val="black"/>
                </a:solidFill>
                <a:latin typeface="Ubuntu" panose="020B0504030602030204" pitchFamily="34" charset="0"/>
                <a:ea typeface="+mn-ea"/>
                <a:cs typeface="Helvetica"/>
              </a:endParaRPr>
            </a:p>
          </p:txBody>
        </p:sp>
        <p:sp>
          <p:nvSpPr>
            <p:cNvPr id="177" name="Rectangle 109"/>
            <p:cNvSpPr>
              <a:spLocks noChangeArrowheads="1"/>
            </p:cNvSpPr>
            <p:nvPr/>
          </p:nvSpPr>
          <p:spPr bwMode="auto">
            <a:xfrm>
              <a:off x="2918" y="1699"/>
              <a:ext cx="4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na Res. 3.922?</a:t>
              </a:r>
              <a:endParaRPr lang="pt-BR" altLang="pt-BR" sz="1539" kern="1200" dirty="0">
                <a:solidFill>
                  <a:prstClr val="black"/>
                </a:solidFill>
                <a:latin typeface="Ubuntu" panose="020B0504030602030204" pitchFamily="34" charset="0"/>
                <a:ea typeface="+mn-ea"/>
                <a:cs typeface="Helvetica"/>
              </a:endParaRPr>
            </a:p>
          </p:txBody>
        </p:sp>
        <p:sp>
          <p:nvSpPr>
            <p:cNvPr id="178" name="Rectangle 110"/>
            <p:cNvSpPr>
              <a:spLocks noChangeArrowheads="1"/>
            </p:cNvSpPr>
            <p:nvPr/>
          </p:nvSpPr>
          <p:spPr bwMode="auto">
            <a:xfrm>
              <a:off x="2179" y="1537"/>
              <a:ext cx="60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 operação da Asset </a:t>
              </a:r>
              <a:endParaRPr lang="pt-BR" altLang="pt-BR" sz="1539" kern="1200">
                <a:solidFill>
                  <a:prstClr val="black"/>
                </a:solidFill>
                <a:latin typeface="Ubuntu" panose="020B0504030602030204" pitchFamily="34" charset="0"/>
                <a:ea typeface="+mn-ea"/>
                <a:cs typeface="Helvetica"/>
              </a:endParaRPr>
            </a:p>
          </p:txBody>
        </p:sp>
        <p:sp>
          <p:nvSpPr>
            <p:cNvPr id="179" name="Rectangle 111"/>
            <p:cNvSpPr>
              <a:spLocks noChangeArrowheads="1"/>
            </p:cNvSpPr>
            <p:nvPr/>
          </p:nvSpPr>
          <p:spPr bwMode="auto">
            <a:xfrm>
              <a:off x="2168" y="1618"/>
              <a:ext cx="1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está </a:t>
              </a:r>
              <a:endParaRPr lang="pt-BR" altLang="pt-BR" sz="1539" kern="1200">
                <a:solidFill>
                  <a:prstClr val="black"/>
                </a:solidFill>
                <a:latin typeface="Ubuntu" panose="020B0504030602030204" pitchFamily="34" charset="0"/>
                <a:ea typeface="+mn-ea"/>
                <a:cs typeface="Helvetica"/>
              </a:endParaRPr>
            </a:p>
          </p:txBody>
        </p:sp>
        <p:sp>
          <p:nvSpPr>
            <p:cNvPr id="180" name="Rectangle 112"/>
            <p:cNvSpPr>
              <a:spLocks noChangeArrowheads="1"/>
            </p:cNvSpPr>
            <p:nvPr/>
          </p:nvSpPr>
          <p:spPr bwMode="auto">
            <a:xfrm>
              <a:off x="2314" y="1618"/>
              <a:ext cx="4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i="1" kern="1200">
                  <a:solidFill>
                    <a:srgbClr val="404040"/>
                  </a:solidFill>
                  <a:latin typeface="Ubuntu" panose="020B0504030602030204" pitchFamily="34" charset="0"/>
                  <a:ea typeface="+mn-ea"/>
                  <a:cs typeface="Helvetica"/>
                </a:rPr>
                <a:t>de acordo com o </a:t>
              </a:r>
              <a:endParaRPr lang="pt-BR" altLang="pt-BR" sz="1539" kern="1200">
                <a:solidFill>
                  <a:prstClr val="black"/>
                </a:solidFill>
                <a:latin typeface="Ubuntu" panose="020B0504030602030204" pitchFamily="34" charset="0"/>
                <a:ea typeface="+mn-ea"/>
                <a:cs typeface="Helvetica"/>
              </a:endParaRPr>
            </a:p>
          </p:txBody>
        </p:sp>
        <p:sp>
          <p:nvSpPr>
            <p:cNvPr id="181" name="Rectangle 113"/>
            <p:cNvSpPr>
              <a:spLocks noChangeArrowheads="1"/>
            </p:cNvSpPr>
            <p:nvPr/>
          </p:nvSpPr>
          <p:spPr bwMode="auto">
            <a:xfrm>
              <a:off x="2195" y="1699"/>
              <a:ext cx="5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i="1" kern="1200">
                  <a:solidFill>
                    <a:srgbClr val="404040"/>
                  </a:solidFill>
                  <a:latin typeface="Ubuntu" panose="020B0504030602030204" pitchFamily="34" charset="0"/>
                  <a:ea typeface="+mn-ea"/>
                  <a:cs typeface="Helvetica"/>
                </a:rPr>
                <a:t>que foi declarado na </a:t>
              </a:r>
              <a:endParaRPr lang="pt-BR" altLang="pt-BR" sz="1539" kern="1200">
                <a:solidFill>
                  <a:prstClr val="black"/>
                </a:solidFill>
                <a:latin typeface="Ubuntu" panose="020B0504030602030204" pitchFamily="34" charset="0"/>
                <a:ea typeface="+mn-ea"/>
                <a:cs typeface="Helvetica"/>
              </a:endParaRPr>
            </a:p>
          </p:txBody>
        </p:sp>
        <p:sp>
          <p:nvSpPr>
            <p:cNvPr id="182" name="Rectangle 114"/>
            <p:cNvSpPr>
              <a:spLocks noChangeArrowheads="1"/>
            </p:cNvSpPr>
            <p:nvPr/>
          </p:nvSpPr>
          <p:spPr bwMode="auto">
            <a:xfrm>
              <a:off x="2331" y="1780"/>
              <a:ext cx="46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i="1" kern="1200">
                  <a:solidFill>
                    <a:srgbClr val="404040"/>
                  </a:solidFill>
                  <a:latin typeface="Ubuntu" panose="020B0504030602030204" pitchFamily="34" charset="0"/>
                  <a:ea typeface="+mn-ea"/>
                  <a:cs typeface="Helvetica"/>
                </a:rPr>
                <a:t>documentação? </a:t>
              </a:r>
              <a:endParaRPr lang="pt-BR" altLang="pt-BR" sz="1539" kern="1200">
                <a:solidFill>
                  <a:prstClr val="black"/>
                </a:solidFill>
                <a:latin typeface="Ubuntu" panose="020B0504030602030204" pitchFamily="34" charset="0"/>
                <a:ea typeface="+mn-ea"/>
                <a:cs typeface="Helvetica"/>
              </a:endParaRPr>
            </a:p>
          </p:txBody>
        </p:sp>
        <p:sp>
          <p:nvSpPr>
            <p:cNvPr id="183" name="Rectangle 115"/>
            <p:cNvSpPr>
              <a:spLocks noChangeArrowheads="1"/>
            </p:cNvSpPr>
            <p:nvPr/>
          </p:nvSpPr>
          <p:spPr bwMode="auto">
            <a:xfrm>
              <a:off x="1374" y="1537"/>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 gestora descreve </a:t>
              </a:r>
              <a:endParaRPr lang="pt-BR" altLang="pt-BR" sz="1539" kern="1200">
                <a:solidFill>
                  <a:prstClr val="black"/>
                </a:solidFill>
                <a:latin typeface="Ubuntu" panose="020B0504030602030204" pitchFamily="34" charset="0"/>
                <a:ea typeface="+mn-ea"/>
                <a:cs typeface="Helvetica"/>
              </a:endParaRPr>
            </a:p>
          </p:txBody>
        </p:sp>
        <p:sp>
          <p:nvSpPr>
            <p:cNvPr id="184" name="Rectangle 116"/>
            <p:cNvSpPr>
              <a:spLocks noChangeArrowheads="1"/>
            </p:cNvSpPr>
            <p:nvPr/>
          </p:nvSpPr>
          <p:spPr bwMode="auto">
            <a:xfrm>
              <a:off x="1299" y="1618"/>
              <a:ext cx="6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controles e processos </a:t>
              </a:r>
              <a:endParaRPr lang="pt-BR" altLang="pt-BR" sz="1539" kern="1200" dirty="0">
                <a:solidFill>
                  <a:prstClr val="black"/>
                </a:solidFill>
                <a:latin typeface="Ubuntu" panose="020B0504030602030204" pitchFamily="34" charset="0"/>
                <a:ea typeface="+mn-ea"/>
                <a:cs typeface="Helvetica"/>
              </a:endParaRPr>
            </a:p>
          </p:txBody>
        </p:sp>
        <p:sp>
          <p:nvSpPr>
            <p:cNvPr id="185" name="Rectangle 117"/>
            <p:cNvSpPr>
              <a:spLocks noChangeArrowheads="1"/>
            </p:cNvSpPr>
            <p:nvPr/>
          </p:nvSpPr>
          <p:spPr bwMode="auto">
            <a:xfrm>
              <a:off x="1597" y="1699"/>
              <a:ext cx="3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adequados?</a:t>
              </a:r>
              <a:endParaRPr lang="pt-BR" altLang="pt-BR" sz="1539" kern="1200">
                <a:solidFill>
                  <a:prstClr val="black"/>
                </a:solidFill>
                <a:latin typeface="Ubuntu" panose="020B0504030602030204" pitchFamily="34" charset="0"/>
                <a:ea typeface="+mn-ea"/>
                <a:cs typeface="Helvetica"/>
              </a:endParaRPr>
            </a:p>
          </p:txBody>
        </p:sp>
        <p:sp>
          <p:nvSpPr>
            <p:cNvPr id="186" name="Rectangle 118"/>
            <p:cNvSpPr>
              <a:spLocks noChangeArrowheads="1"/>
            </p:cNvSpPr>
            <p:nvPr/>
          </p:nvSpPr>
          <p:spPr bwMode="auto">
            <a:xfrm>
              <a:off x="3826" y="1542"/>
              <a:ext cx="60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O fundo continua se </a:t>
              </a:r>
              <a:endParaRPr lang="pt-BR" altLang="pt-BR" sz="1539" kern="1200" dirty="0">
                <a:solidFill>
                  <a:prstClr val="black"/>
                </a:solidFill>
                <a:latin typeface="Ubuntu" panose="020B0504030602030204" pitchFamily="34" charset="0"/>
                <a:ea typeface="+mn-ea"/>
                <a:cs typeface="Helvetica"/>
              </a:endParaRPr>
            </a:p>
          </p:txBody>
        </p:sp>
        <p:sp>
          <p:nvSpPr>
            <p:cNvPr id="187" name="Rectangle 119"/>
            <p:cNvSpPr>
              <a:spLocks noChangeArrowheads="1"/>
            </p:cNvSpPr>
            <p:nvPr/>
          </p:nvSpPr>
          <p:spPr bwMode="auto">
            <a:xfrm>
              <a:off x="3825" y="1623"/>
              <a:ext cx="5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diferenciando no </a:t>
              </a:r>
              <a:endParaRPr lang="pt-BR" altLang="pt-BR" sz="1539" kern="1200" dirty="0">
                <a:solidFill>
                  <a:prstClr val="black"/>
                </a:solidFill>
                <a:latin typeface="Ubuntu" panose="020B0504030602030204" pitchFamily="34" charset="0"/>
                <a:ea typeface="+mn-ea"/>
                <a:cs typeface="Helvetica"/>
              </a:endParaRPr>
            </a:p>
          </p:txBody>
        </p:sp>
        <p:sp>
          <p:nvSpPr>
            <p:cNvPr id="188" name="Rectangle 120"/>
            <p:cNvSpPr>
              <a:spLocks noChangeArrowheads="1"/>
            </p:cNvSpPr>
            <p:nvPr/>
          </p:nvSpPr>
          <p:spPr bwMode="auto">
            <a:xfrm>
              <a:off x="3770" y="1699"/>
              <a:ext cx="7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mercado? As estratégias </a:t>
              </a:r>
              <a:endParaRPr lang="pt-BR" altLang="pt-BR" sz="1539" kern="1200" dirty="0">
                <a:solidFill>
                  <a:prstClr val="black"/>
                </a:solidFill>
                <a:latin typeface="Ubuntu" panose="020B0504030602030204" pitchFamily="34" charset="0"/>
                <a:ea typeface="+mn-ea"/>
                <a:cs typeface="Helvetica"/>
              </a:endParaRPr>
            </a:p>
          </p:txBody>
        </p:sp>
        <p:sp>
          <p:nvSpPr>
            <p:cNvPr id="189" name="Rectangle 121"/>
            <p:cNvSpPr>
              <a:spLocks noChangeArrowheads="1"/>
            </p:cNvSpPr>
            <p:nvPr/>
          </p:nvSpPr>
          <p:spPr bwMode="auto">
            <a:xfrm>
              <a:off x="3756" y="1780"/>
              <a:ext cx="7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se mantém em linha com </a:t>
              </a:r>
              <a:endParaRPr lang="pt-BR" altLang="pt-BR" sz="1539" kern="1200">
                <a:solidFill>
                  <a:prstClr val="black"/>
                </a:solidFill>
                <a:latin typeface="Ubuntu" panose="020B0504030602030204" pitchFamily="34" charset="0"/>
                <a:ea typeface="+mn-ea"/>
                <a:cs typeface="Helvetica"/>
              </a:endParaRPr>
            </a:p>
          </p:txBody>
        </p:sp>
        <p:sp>
          <p:nvSpPr>
            <p:cNvPr id="190" name="Rectangle 122"/>
            <p:cNvSpPr>
              <a:spLocks noChangeArrowheads="1"/>
            </p:cNvSpPr>
            <p:nvPr/>
          </p:nvSpPr>
          <p:spPr bwMode="auto">
            <a:xfrm>
              <a:off x="3876" y="1855"/>
              <a:ext cx="47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as expectativas?</a:t>
              </a:r>
              <a:endParaRPr lang="pt-BR" altLang="pt-BR" sz="1539" kern="1200" dirty="0">
                <a:solidFill>
                  <a:prstClr val="black"/>
                </a:solidFill>
                <a:latin typeface="Ubuntu" panose="020B0504030602030204" pitchFamily="34" charset="0"/>
                <a:ea typeface="+mn-ea"/>
                <a:cs typeface="Helvetica"/>
              </a:endParaRPr>
            </a:p>
          </p:txBody>
        </p:sp>
        <p:sp>
          <p:nvSpPr>
            <p:cNvPr id="191" name="Rectangle 123"/>
            <p:cNvSpPr>
              <a:spLocks noChangeArrowheads="1"/>
            </p:cNvSpPr>
            <p:nvPr/>
          </p:nvSpPr>
          <p:spPr bwMode="auto">
            <a:xfrm>
              <a:off x="3762" y="2474"/>
              <a:ext cx="2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684"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92" name="Rectangle 124"/>
            <p:cNvSpPr>
              <a:spLocks noChangeArrowheads="1"/>
            </p:cNvSpPr>
            <p:nvPr/>
          </p:nvSpPr>
          <p:spPr bwMode="auto">
            <a:xfrm>
              <a:off x="3837" y="2467"/>
              <a:ext cx="55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684" kern="1200" dirty="0" err="1">
                  <a:solidFill>
                    <a:srgbClr val="404040"/>
                  </a:solidFill>
                  <a:latin typeface="Ubuntu" panose="020B0504030602030204" pitchFamily="34" charset="0"/>
                  <a:ea typeface="+mn-ea"/>
                  <a:cs typeface="Helvetica"/>
                </a:rPr>
                <a:t>Calls</a:t>
              </a:r>
              <a:r>
                <a:rPr lang="pt-BR" altLang="pt-BR" sz="684" kern="1200" dirty="0">
                  <a:solidFill>
                    <a:srgbClr val="404040"/>
                  </a:solidFill>
                  <a:latin typeface="Ubuntu" panose="020B0504030602030204" pitchFamily="34" charset="0"/>
                  <a:ea typeface="+mn-ea"/>
                  <a:cs typeface="Helvetica"/>
                </a:rPr>
                <a:t> e reuniões para </a:t>
              </a:r>
              <a:endParaRPr lang="pt-BR" altLang="pt-BR" sz="1539" kern="1200" dirty="0">
                <a:solidFill>
                  <a:prstClr val="black"/>
                </a:solidFill>
                <a:latin typeface="Ubuntu" panose="020B0504030602030204" pitchFamily="34" charset="0"/>
                <a:ea typeface="+mn-ea"/>
                <a:cs typeface="Helvetica"/>
              </a:endParaRPr>
            </a:p>
          </p:txBody>
        </p:sp>
        <p:sp>
          <p:nvSpPr>
            <p:cNvPr id="193" name="Rectangle 125"/>
            <p:cNvSpPr>
              <a:spLocks noChangeArrowheads="1"/>
            </p:cNvSpPr>
            <p:nvPr/>
          </p:nvSpPr>
          <p:spPr bwMode="auto">
            <a:xfrm>
              <a:off x="3837" y="2548"/>
              <a:ext cx="63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update de estratégias</a:t>
              </a:r>
              <a:endParaRPr lang="pt-BR" altLang="pt-BR" sz="1539" kern="1200">
                <a:solidFill>
                  <a:prstClr val="black"/>
                </a:solidFill>
                <a:latin typeface="Ubuntu" panose="020B0504030602030204" pitchFamily="34" charset="0"/>
                <a:ea typeface="+mn-ea"/>
                <a:cs typeface="Helvetica"/>
              </a:endParaRPr>
            </a:p>
          </p:txBody>
        </p:sp>
        <p:sp>
          <p:nvSpPr>
            <p:cNvPr id="194" name="Rectangle 126"/>
            <p:cNvSpPr>
              <a:spLocks noChangeArrowheads="1"/>
            </p:cNvSpPr>
            <p:nvPr/>
          </p:nvSpPr>
          <p:spPr bwMode="auto">
            <a:xfrm>
              <a:off x="3762" y="2664"/>
              <a:ext cx="2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t>
              </a:r>
              <a:endParaRPr lang="pt-BR" altLang="pt-BR" sz="1539" kern="1200">
                <a:solidFill>
                  <a:prstClr val="black"/>
                </a:solidFill>
                <a:latin typeface="Ubuntu" panose="020B0504030602030204" pitchFamily="34" charset="0"/>
                <a:ea typeface="+mn-ea"/>
                <a:cs typeface="Helvetica"/>
              </a:endParaRPr>
            </a:p>
          </p:txBody>
        </p:sp>
        <p:sp>
          <p:nvSpPr>
            <p:cNvPr id="195" name="Rectangle 127"/>
            <p:cNvSpPr>
              <a:spLocks noChangeArrowheads="1"/>
            </p:cNvSpPr>
            <p:nvPr/>
          </p:nvSpPr>
          <p:spPr bwMode="auto">
            <a:xfrm>
              <a:off x="3837" y="2658"/>
              <a:ext cx="6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Análise periódica de </a:t>
              </a:r>
              <a:endParaRPr lang="pt-BR" altLang="pt-BR" sz="1539" kern="1200">
                <a:solidFill>
                  <a:prstClr val="black"/>
                </a:solidFill>
                <a:latin typeface="Ubuntu" panose="020B0504030602030204" pitchFamily="34" charset="0"/>
                <a:ea typeface="+mn-ea"/>
                <a:cs typeface="Helvetica"/>
              </a:endParaRPr>
            </a:p>
          </p:txBody>
        </p:sp>
        <p:sp>
          <p:nvSpPr>
            <p:cNvPr id="196" name="Rectangle 128"/>
            <p:cNvSpPr>
              <a:spLocks noChangeArrowheads="1"/>
            </p:cNvSpPr>
            <p:nvPr/>
          </p:nvSpPr>
          <p:spPr bwMode="auto">
            <a:xfrm>
              <a:off x="3837" y="2739"/>
              <a:ext cx="6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dirty="0">
                  <a:solidFill>
                    <a:srgbClr val="404040"/>
                  </a:solidFill>
                  <a:latin typeface="Ubuntu" panose="020B0504030602030204" pitchFamily="34" charset="0"/>
                  <a:ea typeface="+mn-ea"/>
                  <a:cs typeface="Helvetica"/>
                </a:rPr>
                <a:t>carteiras e relatórios </a:t>
              </a:r>
              <a:endParaRPr lang="pt-BR" altLang="pt-BR" sz="1539" kern="1200" dirty="0">
                <a:solidFill>
                  <a:prstClr val="black"/>
                </a:solidFill>
                <a:latin typeface="Ubuntu" panose="020B0504030602030204" pitchFamily="34" charset="0"/>
                <a:ea typeface="+mn-ea"/>
                <a:cs typeface="Helvetica"/>
              </a:endParaRPr>
            </a:p>
          </p:txBody>
        </p:sp>
        <p:sp>
          <p:nvSpPr>
            <p:cNvPr id="197" name="Rectangle 129"/>
            <p:cNvSpPr>
              <a:spLocks noChangeArrowheads="1"/>
            </p:cNvSpPr>
            <p:nvPr/>
          </p:nvSpPr>
          <p:spPr bwMode="auto">
            <a:xfrm>
              <a:off x="3837" y="2820"/>
              <a:ext cx="2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kern="1200">
                  <a:solidFill>
                    <a:srgbClr val="404040"/>
                  </a:solidFill>
                  <a:latin typeface="Ubuntu" panose="020B0504030602030204" pitchFamily="34" charset="0"/>
                  <a:ea typeface="+mn-ea"/>
                  <a:cs typeface="Helvetica"/>
                </a:rPr>
                <a:t>de risco</a:t>
              </a:r>
              <a:endParaRPr lang="pt-BR" altLang="pt-BR" sz="1539" kern="1200">
                <a:solidFill>
                  <a:prstClr val="black"/>
                </a:solidFill>
                <a:latin typeface="Ubuntu" panose="020B0504030602030204" pitchFamily="34" charset="0"/>
                <a:ea typeface="+mn-ea"/>
                <a:cs typeface="Helvetica"/>
              </a:endParaRPr>
            </a:p>
          </p:txBody>
        </p:sp>
        <p:sp>
          <p:nvSpPr>
            <p:cNvPr id="198" name="Rectangle 130"/>
            <p:cNvSpPr>
              <a:spLocks noChangeArrowheads="1"/>
            </p:cNvSpPr>
            <p:nvPr/>
          </p:nvSpPr>
          <p:spPr bwMode="auto">
            <a:xfrm>
              <a:off x="597" y="1308"/>
              <a:ext cx="49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dirty="0">
                  <a:solidFill>
                    <a:srgbClr val="948A54"/>
                  </a:solidFill>
                  <a:latin typeface="Ubuntu" panose="020B0504030602030204" pitchFamily="34" charset="0"/>
                  <a:ea typeface="+mn-ea"/>
                  <a:cs typeface="Helvetica"/>
                </a:rPr>
                <a:t>Monitoramento </a:t>
              </a:r>
              <a:endParaRPr lang="pt-BR" altLang="pt-BR" sz="1539" kern="1200" dirty="0">
                <a:solidFill>
                  <a:prstClr val="black"/>
                </a:solidFill>
                <a:latin typeface="Ubuntu" panose="020B0504030602030204" pitchFamily="34" charset="0"/>
                <a:ea typeface="+mn-ea"/>
                <a:cs typeface="Helvetica"/>
              </a:endParaRPr>
            </a:p>
          </p:txBody>
        </p:sp>
        <p:sp>
          <p:nvSpPr>
            <p:cNvPr id="199" name="Rectangle 131"/>
            <p:cNvSpPr>
              <a:spLocks noChangeArrowheads="1"/>
            </p:cNvSpPr>
            <p:nvPr/>
          </p:nvSpPr>
          <p:spPr bwMode="auto">
            <a:xfrm>
              <a:off x="739" y="1395"/>
              <a:ext cx="3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dirty="0">
                  <a:solidFill>
                    <a:srgbClr val="948A54"/>
                  </a:solidFill>
                  <a:latin typeface="Ubuntu" panose="020B0504030602030204" pitchFamily="34" charset="0"/>
                  <a:ea typeface="+mn-ea"/>
                  <a:cs typeface="Helvetica"/>
                </a:rPr>
                <a:t>de mercado</a:t>
              </a:r>
              <a:endParaRPr lang="pt-BR" altLang="pt-BR" sz="1539" kern="1200" dirty="0">
                <a:solidFill>
                  <a:prstClr val="black"/>
                </a:solidFill>
                <a:latin typeface="Ubuntu" panose="020B0504030602030204" pitchFamily="34" charset="0"/>
                <a:ea typeface="+mn-ea"/>
                <a:cs typeface="Helvetica"/>
              </a:endParaRPr>
            </a:p>
          </p:txBody>
        </p:sp>
        <p:sp>
          <p:nvSpPr>
            <p:cNvPr id="200" name="Rectangle 132"/>
            <p:cNvSpPr>
              <a:spLocks noChangeArrowheads="1"/>
            </p:cNvSpPr>
            <p:nvPr/>
          </p:nvSpPr>
          <p:spPr bwMode="auto">
            <a:xfrm>
              <a:off x="1492" y="1308"/>
              <a:ext cx="3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dirty="0">
                  <a:solidFill>
                    <a:srgbClr val="948A54"/>
                  </a:solidFill>
                  <a:latin typeface="Ubuntu" panose="020B0504030602030204" pitchFamily="34" charset="0"/>
                  <a:ea typeface="+mn-ea"/>
                  <a:cs typeface="Helvetica"/>
                </a:rPr>
                <a:t>Análise de </a:t>
              </a:r>
              <a:endParaRPr lang="pt-BR" altLang="pt-BR" sz="1539" kern="1200" dirty="0">
                <a:solidFill>
                  <a:prstClr val="black"/>
                </a:solidFill>
                <a:latin typeface="Ubuntu" panose="020B0504030602030204" pitchFamily="34" charset="0"/>
                <a:ea typeface="+mn-ea"/>
                <a:cs typeface="Helvetica"/>
              </a:endParaRPr>
            </a:p>
          </p:txBody>
        </p:sp>
        <p:sp>
          <p:nvSpPr>
            <p:cNvPr id="201" name="Rectangle 133"/>
            <p:cNvSpPr>
              <a:spLocks noChangeArrowheads="1"/>
            </p:cNvSpPr>
            <p:nvPr/>
          </p:nvSpPr>
          <p:spPr bwMode="auto">
            <a:xfrm>
              <a:off x="1466" y="1395"/>
              <a:ext cx="3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a:solidFill>
                    <a:srgbClr val="948A54"/>
                  </a:solidFill>
                  <a:latin typeface="Ubuntu" panose="020B0504030602030204" pitchFamily="34" charset="0"/>
                  <a:ea typeface="+mn-ea"/>
                  <a:cs typeface="Helvetica"/>
                </a:rPr>
                <a:t>Documentos</a:t>
              </a:r>
              <a:endParaRPr lang="pt-BR" altLang="pt-BR" sz="1539" kern="1200">
                <a:solidFill>
                  <a:prstClr val="black"/>
                </a:solidFill>
                <a:latin typeface="Ubuntu" panose="020B0504030602030204" pitchFamily="34" charset="0"/>
                <a:ea typeface="+mn-ea"/>
                <a:cs typeface="Helvetica"/>
              </a:endParaRPr>
            </a:p>
          </p:txBody>
        </p:sp>
        <p:sp>
          <p:nvSpPr>
            <p:cNvPr id="202" name="Rectangle 134"/>
            <p:cNvSpPr>
              <a:spLocks noChangeArrowheads="1"/>
            </p:cNvSpPr>
            <p:nvPr/>
          </p:nvSpPr>
          <p:spPr bwMode="auto">
            <a:xfrm>
              <a:off x="2343" y="1308"/>
              <a:ext cx="2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dirty="0">
                  <a:solidFill>
                    <a:srgbClr val="948A54"/>
                  </a:solidFill>
                  <a:latin typeface="Ubuntu" panose="020B0504030602030204" pitchFamily="34" charset="0"/>
                  <a:ea typeface="+mn-ea"/>
                  <a:cs typeface="Helvetica"/>
                </a:rPr>
                <a:t>Visita na </a:t>
              </a:r>
              <a:endParaRPr lang="pt-BR" altLang="pt-BR" sz="1539" kern="1200" dirty="0">
                <a:solidFill>
                  <a:prstClr val="black"/>
                </a:solidFill>
                <a:latin typeface="Ubuntu" panose="020B0504030602030204" pitchFamily="34" charset="0"/>
                <a:ea typeface="+mn-ea"/>
                <a:cs typeface="Helvetica"/>
              </a:endParaRPr>
            </a:p>
          </p:txBody>
        </p:sp>
        <p:sp>
          <p:nvSpPr>
            <p:cNvPr id="203" name="Rectangle 135"/>
            <p:cNvSpPr>
              <a:spLocks noChangeArrowheads="1"/>
            </p:cNvSpPr>
            <p:nvPr/>
          </p:nvSpPr>
          <p:spPr bwMode="auto">
            <a:xfrm>
              <a:off x="2346" y="1393"/>
              <a:ext cx="2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dirty="0">
                  <a:solidFill>
                    <a:srgbClr val="948A54"/>
                  </a:solidFill>
                  <a:latin typeface="Ubuntu" panose="020B0504030602030204" pitchFamily="34" charset="0"/>
                  <a:ea typeface="+mn-ea"/>
                  <a:cs typeface="Helvetica"/>
                </a:rPr>
                <a:t>Gestora</a:t>
              </a:r>
              <a:endParaRPr lang="pt-BR" altLang="pt-BR" sz="1539" kern="1200" dirty="0">
                <a:solidFill>
                  <a:prstClr val="black"/>
                </a:solidFill>
                <a:latin typeface="Ubuntu" panose="020B0504030602030204" pitchFamily="34" charset="0"/>
                <a:ea typeface="+mn-ea"/>
                <a:cs typeface="Helvetica"/>
              </a:endParaRPr>
            </a:p>
          </p:txBody>
        </p:sp>
        <p:sp>
          <p:nvSpPr>
            <p:cNvPr id="204" name="Rectangle 136"/>
            <p:cNvSpPr>
              <a:spLocks noChangeArrowheads="1"/>
            </p:cNvSpPr>
            <p:nvPr/>
          </p:nvSpPr>
          <p:spPr bwMode="auto">
            <a:xfrm>
              <a:off x="3119" y="1309"/>
              <a:ext cx="3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dirty="0">
                  <a:solidFill>
                    <a:srgbClr val="948A54"/>
                  </a:solidFill>
                  <a:latin typeface="Ubuntu" panose="020B0504030602030204" pitchFamily="34" charset="0"/>
                  <a:ea typeface="+mn-ea"/>
                  <a:cs typeface="Helvetica"/>
                </a:rPr>
                <a:t>Aprovação </a:t>
              </a:r>
              <a:endParaRPr lang="pt-BR" altLang="pt-BR" sz="1539" kern="1200" dirty="0">
                <a:solidFill>
                  <a:prstClr val="black"/>
                </a:solidFill>
                <a:latin typeface="Ubuntu" panose="020B0504030602030204" pitchFamily="34" charset="0"/>
                <a:ea typeface="+mn-ea"/>
                <a:cs typeface="Helvetica"/>
              </a:endParaRPr>
            </a:p>
          </p:txBody>
        </p:sp>
        <p:sp>
          <p:nvSpPr>
            <p:cNvPr id="205" name="Rectangle 137"/>
            <p:cNvSpPr>
              <a:spLocks noChangeArrowheads="1"/>
            </p:cNvSpPr>
            <p:nvPr/>
          </p:nvSpPr>
          <p:spPr bwMode="auto">
            <a:xfrm>
              <a:off x="3133" y="1401"/>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dirty="0">
                  <a:solidFill>
                    <a:srgbClr val="948A54"/>
                  </a:solidFill>
                  <a:latin typeface="Ubuntu" panose="020B0504030602030204" pitchFamily="34" charset="0"/>
                  <a:ea typeface="+mn-ea"/>
                  <a:cs typeface="Helvetica"/>
                </a:rPr>
                <a:t>do fundo</a:t>
              </a:r>
              <a:endParaRPr lang="pt-BR" altLang="pt-BR" sz="1539" kern="1200" dirty="0">
                <a:solidFill>
                  <a:prstClr val="black"/>
                </a:solidFill>
                <a:latin typeface="Ubuntu" panose="020B0504030602030204" pitchFamily="34" charset="0"/>
                <a:ea typeface="+mn-ea"/>
                <a:cs typeface="Helvetica"/>
              </a:endParaRPr>
            </a:p>
          </p:txBody>
        </p:sp>
        <p:sp>
          <p:nvSpPr>
            <p:cNvPr id="206" name="Rectangle 138"/>
            <p:cNvSpPr>
              <a:spLocks noChangeArrowheads="1"/>
            </p:cNvSpPr>
            <p:nvPr/>
          </p:nvSpPr>
          <p:spPr bwMode="auto">
            <a:xfrm>
              <a:off x="3914" y="1308"/>
              <a:ext cx="49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dirty="0">
                  <a:solidFill>
                    <a:srgbClr val="948A54"/>
                  </a:solidFill>
                  <a:latin typeface="Ubuntu" panose="020B0504030602030204" pitchFamily="34" charset="0"/>
                  <a:ea typeface="+mn-ea"/>
                  <a:cs typeface="Helvetica"/>
                </a:rPr>
                <a:t>Monitoramento </a:t>
              </a:r>
              <a:endParaRPr lang="pt-BR" altLang="pt-BR" sz="1539" kern="1200" dirty="0">
                <a:solidFill>
                  <a:prstClr val="black"/>
                </a:solidFill>
                <a:latin typeface="Ubuntu" panose="020B0504030602030204" pitchFamily="34" charset="0"/>
                <a:ea typeface="+mn-ea"/>
                <a:cs typeface="Helvetica"/>
              </a:endParaRPr>
            </a:p>
          </p:txBody>
        </p:sp>
        <p:sp>
          <p:nvSpPr>
            <p:cNvPr id="207" name="Rectangle 139"/>
            <p:cNvSpPr>
              <a:spLocks noChangeArrowheads="1"/>
            </p:cNvSpPr>
            <p:nvPr/>
          </p:nvSpPr>
          <p:spPr bwMode="auto">
            <a:xfrm>
              <a:off x="3896" y="1401"/>
              <a:ext cx="44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b="1" kern="1200" dirty="0">
                  <a:solidFill>
                    <a:srgbClr val="948A54"/>
                  </a:solidFill>
                  <a:latin typeface="Ubuntu" panose="020B0504030602030204" pitchFamily="34" charset="0"/>
                  <a:ea typeface="+mn-ea"/>
                  <a:cs typeface="Helvetica"/>
                </a:rPr>
                <a:t>pós aprovação</a:t>
              </a:r>
              <a:endParaRPr lang="pt-BR" altLang="pt-BR" sz="1539" kern="1200" dirty="0">
                <a:solidFill>
                  <a:prstClr val="black"/>
                </a:solidFill>
                <a:latin typeface="Ubuntu" panose="020B0504030602030204" pitchFamily="34" charset="0"/>
                <a:ea typeface="+mn-ea"/>
                <a:cs typeface="Helvetica"/>
              </a:endParaRPr>
            </a:p>
          </p:txBody>
        </p:sp>
        <p:sp>
          <p:nvSpPr>
            <p:cNvPr id="208" name="Rectangle 140"/>
            <p:cNvSpPr>
              <a:spLocks noChangeArrowheads="1"/>
            </p:cNvSpPr>
            <p:nvPr/>
          </p:nvSpPr>
          <p:spPr bwMode="auto">
            <a:xfrm>
              <a:off x="2713" y="3488"/>
              <a:ext cx="11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i="1" kern="1200" dirty="0">
                  <a:solidFill>
                    <a:srgbClr val="404040"/>
                  </a:solidFill>
                  <a:latin typeface="Ubuntu" panose="020B0504030602030204" pitchFamily="34" charset="0"/>
                  <a:ea typeface="+mn-ea"/>
                  <a:cs typeface="Helvetica"/>
                </a:rPr>
                <a:t>O processo de investimento é dinâmico, </a:t>
              </a:r>
              <a:endParaRPr lang="pt-BR" altLang="pt-BR" sz="1539" kern="1200" dirty="0">
                <a:solidFill>
                  <a:prstClr val="black"/>
                </a:solidFill>
                <a:latin typeface="Ubuntu" panose="020B0504030602030204" pitchFamily="34" charset="0"/>
                <a:ea typeface="+mn-ea"/>
                <a:cs typeface="Helvetica"/>
              </a:endParaRPr>
            </a:p>
          </p:txBody>
        </p:sp>
        <p:sp>
          <p:nvSpPr>
            <p:cNvPr id="209" name="Rectangle 141"/>
            <p:cNvSpPr>
              <a:spLocks noChangeArrowheads="1"/>
            </p:cNvSpPr>
            <p:nvPr/>
          </p:nvSpPr>
          <p:spPr bwMode="auto">
            <a:xfrm>
              <a:off x="3796" y="3488"/>
              <a:ext cx="61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i="1" kern="1200" dirty="0">
                  <a:solidFill>
                    <a:srgbClr val="404040"/>
                  </a:solidFill>
                  <a:latin typeface="Ubuntu" panose="020B0504030602030204" pitchFamily="34" charset="0"/>
                  <a:ea typeface="+mn-ea"/>
                  <a:cs typeface="Helvetica"/>
                </a:rPr>
                <a:t>,focando sempre nas </a:t>
              </a:r>
              <a:endParaRPr lang="pt-BR" altLang="pt-BR" sz="1539" kern="1200" dirty="0">
                <a:solidFill>
                  <a:prstClr val="black"/>
                </a:solidFill>
                <a:latin typeface="Ubuntu" panose="020B0504030602030204" pitchFamily="34" charset="0"/>
                <a:ea typeface="+mn-ea"/>
                <a:cs typeface="Helvetica"/>
              </a:endParaRPr>
            </a:p>
          </p:txBody>
        </p:sp>
        <p:sp>
          <p:nvSpPr>
            <p:cNvPr id="210" name="Rectangle 142"/>
            <p:cNvSpPr>
              <a:spLocks noChangeArrowheads="1"/>
            </p:cNvSpPr>
            <p:nvPr/>
          </p:nvSpPr>
          <p:spPr bwMode="auto">
            <a:xfrm>
              <a:off x="2725" y="3577"/>
              <a:ext cx="93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altLang="pt-BR" sz="770" i="1" kern="1200" dirty="0">
                  <a:solidFill>
                    <a:srgbClr val="404040"/>
                  </a:solidFill>
                  <a:latin typeface="Ubuntu" panose="020B0504030602030204" pitchFamily="34" charset="0"/>
                  <a:ea typeface="+mn-ea"/>
                  <a:cs typeface="Helvetica"/>
                </a:rPr>
                <a:t>melhores estratégias do mercado</a:t>
              </a:r>
              <a:endParaRPr lang="pt-BR" altLang="pt-BR" sz="1539" kern="1200" dirty="0">
                <a:solidFill>
                  <a:prstClr val="black"/>
                </a:solidFill>
                <a:latin typeface="Ubuntu" panose="020B0504030602030204" pitchFamily="34" charset="0"/>
                <a:ea typeface="+mn-ea"/>
                <a:cs typeface="Helvetica"/>
              </a:endParaRPr>
            </a:p>
          </p:txBody>
        </p:sp>
      </p:grpSp>
    </p:spTree>
    <p:extLst>
      <p:ext uri="{BB962C8B-B14F-4D97-AF65-F5344CB8AC3E}">
        <p14:creationId xmlns:p14="http://schemas.microsoft.com/office/powerpoint/2010/main" val="100811946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Shape 686"/>
          <p:cNvSpPr/>
          <p:nvPr/>
        </p:nvSpPr>
        <p:spPr>
          <a:xfrm>
            <a:off x="749354" y="840200"/>
            <a:ext cx="6568648"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endParaRPr dirty="0"/>
          </a:p>
        </p:txBody>
      </p:sp>
      <p:sp>
        <p:nvSpPr>
          <p:cNvPr id="687" name="Shape 687"/>
          <p:cNvSpPr/>
          <p:nvPr/>
        </p:nvSpPr>
        <p:spPr>
          <a:xfrm flipV="1">
            <a:off x="767080" y="1419753"/>
            <a:ext cx="4015935" cy="8514"/>
          </a:xfrm>
          <a:prstGeom prst="line">
            <a:avLst/>
          </a:prstGeom>
          <a:ln w="19050">
            <a:solidFill>
              <a:srgbClr val="C1B69A"/>
            </a:solidFill>
          </a:ln>
        </p:spPr>
        <p:txBody>
          <a:bodyPr lIns="45718" tIns="45718" rIns="45718" bIns="45718"/>
          <a:lstStyle/>
          <a:p>
            <a:endParaRPr/>
          </a:p>
        </p:txBody>
      </p:sp>
      <p:pic>
        <p:nvPicPr>
          <p:cNvPr id="688" name="image30.png"/>
          <p:cNvPicPr>
            <a:picLocks noChangeAspect="1"/>
          </p:cNvPicPr>
          <p:nvPr/>
        </p:nvPicPr>
        <p:blipFill>
          <a:blip r:embed="rId2">
            <a:extLst/>
          </a:blip>
          <a:stretch>
            <a:fillRect/>
          </a:stretch>
        </p:blipFill>
        <p:spPr>
          <a:xfrm>
            <a:off x="908461" y="3185451"/>
            <a:ext cx="1232664" cy="497872"/>
          </a:xfrm>
          <a:prstGeom prst="rect">
            <a:avLst/>
          </a:prstGeom>
          <a:ln w="12700">
            <a:miter lim="400000"/>
          </a:ln>
        </p:spPr>
      </p:pic>
      <p:pic>
        <p:nvPicPr>
          <p:cNvPr id="689" name="image31.png"/>
          <p:cNvPicPr>
            <a:picLocks noChangeAspect="1"/>
          </p:cNvPicPr>
          <p:nvPr/>
        </p:nvPicPr>
        <p:blipFill>
          <a:blip r:embed="rId3">
            <a:extLst/>
          </a:blip>
          <a:stretch>
            <a:fillRect/>
          </a:stretch>
        </p:blipFill>
        <p:spPr>
          <a:xfrm>
            <a:off x="6127340" y="3115562"/>
            <a:ext cx="1915066" cy="623086"/>
          </a:xfrm>
          <a:prstGeom prst="rect">
            <a:avLst/>
          </a:prstGeom>
          <a:ln w="12700">
            <a:miter lim="400000"/>
          </a:ln>
        </p:spPr>
      </p:pic>
      <p:pic>
        <p:nvPicPr>
          <p:cNvPr id="690" name="image32.png"/>
          <p:cNvPicPr>
            <a:picLocks noChangeAspect="1"/>
          </p:cNvPicPr>
          <p:nvPr/>
        </p:nvPicPr>
        <p:blipFill>
          <a:blip r:embed="rId4">
            <a:extLst/>
          </a:blip>
          <a:stretch>
            <a:fillRect/>
          </a:stretch>
        </p:blipFill>
        <p:spPr>
          <a:xfrm>
            <a:off x="6431642" y="2130373"/>
            <a:ext cx="1050880" cy="657774"/>
          </a:xfrm>
          <a:prstGeom prst="rect">
            <a:avLst/>
          </a:prstGeom>
          <a:ln w="12700">
            <a:miter lim="400000"/>
          </a:ln>
        </p:spPr>
      </p:pic>
      <p:pic>
        <p:nvPicPr>
          <p:cNvPr id="691" name="image33.png"/>
          <p:cNvPicPr>
            <a:picLocks noChangeAspect="1"/>
          </p:cNvPicPr>
          <p:nvPr/>
        </p:nvPicPr>
        <p:blipFill>
          <a:blip r:embed="rId5">
            <a:extLst/>
          </a:blip>
          <a:stretch>
            <a:fillRect/>
          </a:stretch>
        </p:blipFill>
        <p:spPr>
          <a:xfrm>
            <a:off x="3504941" y="4447451"/>
            <a:ext cx="1920907" cy="761325"/>
          </a:xfrm>
          <a:prstGeom prst="rect">
            <a:avLst/>
          </a:prstGeom>
          <a:ln w="12700">
            <a:miter lim="400000"/>
          </a:ln>
        </p:spPr>
      </p:pic>
      <p:pic>
        <p:nvPicPr>
          <p:cNvPr id="693" name="image35.png"/>
          <p:cNvPicPr>
            <a:picLocks noChangeAspect="1"/>
          </p:cNvPicPr>
          <p:nvPr/>
        </p:nvPicPr>
        <p:blipFill>
          <a:blip r:embed="rId6">
            <a:extLst/>
          </a:blip>
          <a:stretch>
            <a:fillRect/>
          </a:stretch>
        </p:blipFill>
        <p:spPr>
          <a:xfrm>
            <a:off x="3856606" y="2229274"/>
            <a:ext cx="1511646" cy="472390"/>
          </a:xfrm>
          <a:prstGeom prst="rect">
            <a:avLst/>
          </a:prstGeom>
          <a:ln w="12700">
            <a:miter lim="400000"/>
          </a:ln>
        </p:spPr>
      </p:pic>
      <p:pic>
        <p:nvPicPr>
          <p:cNvPr id="696" name="image11.png"/>
          <p:cNvPicPr>
            <a:picLocks noChangeAspect="1"/>
          </p:cNvPicPr>
          <p:nvPr/>
        </p:nvPicPr>
        <p:blipFill>
          <a:blip r:embed="rId7">
            <a:extLst/>
          </a:blip>
          <a:stretch>
            <a:fillRect/>
          </a:stretch>
        </p:blipFill>
        <p:spPr>
          <a:xfrm>
            <a:off x="6127340" y="4570653"/>
            <a:ext cx="1953174" cy="522476"/>
          </a:xfrm>
          <a:prstGeom prst="rect">
            <a:avLst/>
          </a:prstGeom>
          <a:ln w="12700">
            <a:miter lim="400000"/>
          </a:ln>
        </p:spPr>
      </p:pic>
      <p:pic>
        <p:nvPicPr>
          <p:cNvPr id="697" name="image38.png"/>
          <p:cNvPicPr>
            <a:picLocks noChangeAspect="1"/>
          </p:cNvPicPr>
          <p:nvPr/>
        </p:nvPicPr>
        <p:blipFill>
          <a:blip r:embed="rId8">
            <a:extLst/>
          </a:blip>
          <a:stretch>
            <a:fillRect/>
          </a:stretch>
        </p:blipFill>
        <p:spPr>
          <a:xfrm>
            <a:off x="3501434" y="3185451"/>
            <a:ext cx="1685804" cy="520158"/>
          </a:xfrm>
          <a:prstGeom prst="rect">
            <a:avLst/>
          </a:prstGeom>
          <a:ln w="12700">
            <a:miter lim="400000"/>
          </a:ln>
        </p:spPr>
      </p:pic>
      <p:pic>
        <p:nvPicPr>
          <p:cNvPr id="698" name="image39.png"/>
          <p:cNvPicPr>
            <a:picLocks noChangeAspect="1"/>
          </p:cNvPicPr>
          <p:nvPr/>
        </p:nvPicPr>
        <p:blipFill>
          <a:blip r:embed="rId9">
            <a:extLst/>
          </a:blip>
          <a:stretch>
            <a:fillRect/>
          </a:stretch>
        </p:blipFill>
        <p:spPr>
          <a:xfrm>
            <a:off x="908461" y="4563099"/>
            <a:ext cx="1559622" cy="530030"/>
          </a:xfrm>
          <a:prstGeom prst="rect">
            <a:avLst/>
          </a:prstGeom>
          <a:ln w="12700">
            <a:miter lim="400000"/>
          </a:ln>
        </p:spPr>
      </p:pic>
      <p:sp>
        <p:nvSpPr>
          <p:cNvPr id="699" name="Shape 699"/>
          <p:cNvSpPr>
            <a:spLocks noGrp="1"/>
          </p:cNvSpPr>
          <p:nvPr>
            <p:ph type="sldNum" sz="quarter" idx="4294967295"/>
          </p:nvPr>
        </p:nvSpPr>
        <p:spPr>
          <a:xfrm>
            <a:off x="8819123" y="595313"/>
            <a:ext cx="152862" cy="153888"/>
          </a:xfrm>
          <a:prstGeom prst="rect">
            <a:avLst/>
          </a:prstGeom>
          <a:extLst>
            <a:ext uri="{C572A759-6A51-4108-AA02-DFA0A04FC94B}">
              <ma14:wrappingTextBoxFlag xmlns:ma14="http://schemas.microsoft.com/office/mac/drawingml/2011/main" xmlns="" val="1"/>
            </a:ext>
          </a:extLst>
        </p:spPr>
        <p:txBody>
          <a:bodyPr/>
          <a:lstStyle>
            <a:lvl1pPr indent="12700" algn="ctr" defTabSz="829875">
              <a:defRPr spc="-4">
                <a:solidFill>
                  <a:srgbClr val="6D6E71"/>
                </a:solidFill>
                <a:latin typeface="Roboto Slab Regular"/>
                <a:ea typeface="Roboto Slab Regular"/>
                <a:cs typeface="Roboto Slab Regular"/>
                <a:sym typeface="Roboto Slab Regular"/>
              </a:defRPr>
            </a:lvl1pPr>
          </a:lstStyle>
          <a:p>
            <a:fld id="{86CB4B4D-7CA3-9044-876B-883B54F8677D}" type="slidenum">
              <a:t>7</a:t>
            </a:fld>
            <a:endParaRPr/>
          </a:p>
        </p:txBody>
      </p:sp>
      <p:sp>
        <p:nvSpPr>
          <p:cNvPr id="16" name="Shape 604"/>
          <p:cNvSpPr/>
          <p:nvPr/>
        </p:nvSpPr>
        <p:spPr>
          <a:xfrm>
            <a:off x="793873" y="206921"/>
            <a:ext cx="6568648"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r>
              <a:rPr dirty="0"/>
              <a:t>PLATAFORMA DE FUNDOS </a:t>
            </a:r>
          </a:p>
        </p:txBody>
      </p:sp>
      <p:sp>
        <p:nvSpPr>
          <p:cNvPr id="17" name="Shape 586"/>
          <p:cNvSpPr/>
          <p:nvPr/>
        </p:nvSpPr>
        <p:spPr>
          <a:xfrm>
            <a:off x="767080" y="1038926"/>
            <a:ext cx="6568648"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pPr>
              <a:lnSpc>
                <a:spcPct val="80000"/>
              </a:lnSpc>
            </a:pPr>
            <a:r>
              <a:rPr lang="pt-BR" sz="1600" cap="none" spc="11" dirty="0">
                <a:solidFill>
                  <a:srgbClr val="6D6E71"/>
                </a:solidFill>
                <a:latin typeface="Roboto"/>
                <a:ea typeface="Roboto"/>
                <a:cs typeface="Roboto"/>
              </a:rPr>
              <a:t>Acesso às renomadas gestoras</a:t>
            </a:r>
            <a:endParaRPr sz="1600" cap="none" spc="11" dirty="0">
              <a:solidFill>
                <a:srgbClr val="6D6E71"/>
              </a:solidFill>
              <a:latin typeface="Roboto"/>
              <a:ea typeface="Roboto"/>
              <a:cs typeface="Roboto"/>
            </a:endParaRPr>
          </a:p>
        </p:txBody>
      </p:sp>
      <p:pic>
        <p:nvPicPr>
          <p:cNvPr id="2" name="Imagem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461" y="2169279"/>
            <a:ext cx="1890723" cy="508167"/>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p:cNvSpPr>
          <p:nvPr>
            <p:ph type="sldNum" sz="quarter" idx="4294967295"/>
          </p:nvPr>
        </p:nvSpPr>
        <p:spPr>
          <a:xfrm>
            <a:off x="8819124" y="595313"/>
            <a:ext cx="152863" cy="153888"/>
          </a:xfrm>
          <a:prstGeom prst="rect">
            <a:avLst/>
          </a:prstGeom>
          <a:extLst>
            <a:ext uri="{C572A759-6A51-4108-AA02-DFA0A04FC94B}">
              <ma14:wrappingTextBoxFlag xmlns:ma14="http://schemas.microsoft.com/office/mac/drawingml/2011/main" xmlns="" val="1"/>
            </a:ext>
          </a:extLst>
        </p:spPr>
        <p:txBody>
          <a:bodyPr/>
          <a:lstStyle>
            <a:lvl1pPr indent="12700" algn="ctr" defTabSz="829875">
              <a:defRPr spc="-4">
                <a:solidFill>
                  <a:srgbClr val="6D6E71"/>
                </a:solidFill>
                <a:latin typeface="Roboto Slab Regular"/>
                <a:ea typeface="Roboto Slab Regular"/>
                <a:cs typeface="Roboto Slab Regular"/>
                <a:sym typeface="Roboto Slab Regular"/>
              </a:defRPr>
            </a:lvl1pPr>
          </a:lstStyle>
          <a:p>
            <a:fld id="{86CB4B4D-7CA3-9044-876B-883B54F8677D}" type="slidenum">
              <a:t>8</a:t>
            </a:fld>
            <a:endParaRPr/>
          </a:p>
        </p:txBody>
      </p:sp>
      <p:sp>
        <p:nvSpPr>
          <p:cNvPr id="25" name="Shape 604"/>
          <p:cNvSpPr/>
          <p:nvPr/>
        </p:nvSpPr>
        <p:spPr>
          <a:xfrm>
            <a:off x="793873" y="206921"/>
            <a:ext cx="6568648"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r>
              <a:rPr dirty="0"/>
              <a:t>PLATAFORMA DE FUNDOS </a:t>
            </a:r>
          </a:p>
        </p:txBody>
      </p:sp>
      <p:sp>
        <p:nvSpPr>
          <p:cNvPr id="26" name="Shape 586"/>
          <p:cNvSpPr/>
          <p:nvPr/>
        </p:nvSpPr>
        <p:spPr>
          <a:xfrm>
            <a:off x="767080" y="1038926"/>
            <a:ext cx="6568648"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defTabSz="829875">
              <a:defRPr sz="2300" cap="all">
                <a:solidFill>
                  <a:srgbClr val="AD9E79"/>
                </a:solidFill>
                <a:latin typeface="Roboto Slab Regular"/>
                <a:ea typeface="Roboto Slab Regular"/>
                <a:cs typeface="Roboto Slab Regular"/>
                <a:sym typeface="Roboto Slab Regular"/>
              </a:defRPr>
            </a:lvl1pPr>
          </a:lstStyle>
          <a:p>
            <a:pPr>
              <a:lnSpc>
                <a:spcPct val="80000"/>
              </a:lnSpc>
            </a:pPr>
            <a:r>
              <a:rPr lang="pt-BR" sz="1600" cap="none" spc="11" dirty="0">
                <a:solidFill>
                  <a:srgbClr val="6D6E71"/>
                </a:solidFill>
                <a:latin typeface="Roboto"/>
                <a:ea typeface="Roboto"/>
                <a:cs typeface="Roboto"/>
              </a:rPr>
              <a:t>Facilidades de acesso ao mercado</a:t>
            </a:r>
            <a:endParaRPr sz="1600" cap="none" spc="11" dirty="0">
              <a:solidFill>
                <a:srgbClr val="6D6E71"/>
              </a:solidFill>
              <a:latin typeface="Roboto"/>
              <a:ea typeface="Roboto"/>
              <a:cs typeface="Roboto"/>
            </a:endParaRPr>
          </a:p>
        </p:txBody>
      </p:sp>
      <p:sp>
        <p:nvSpPr>
          <p:cNvPr id="30" name="Shape 687"/>
          <p:cNvSpPr/>
          <p:nvPr/>
        </p:nvSpPr>
        <p:spPr>
          <a:xfrm flipV="1">
            <a:off x="767080" y="1419753"/>
            <a:ext cx="4015935" cy="8514"/>
          </a:xfrm>
          <a:prstGeom prst="line">
            <a:avLst/>
          </a:prstGeom>
          <a:ln w="19050">
            <a:solidFill>
              <a:srgbClr val="C1B69A"/>
            </a:solidFill>
          </a:ln>
        </p:spPr>
        <p:txBody>
          <a:bodyPr lIns="45718" tIns="45718" rIns="45718" bIns="45718"/>
          <a:lstStyle/>
          <a:p>
            <a:endParaRPr/>
          </a:p>
        </p:txBody>
      </p:sp>
      <p:grpSp>
        <p:nvGrpSpPr>
          <p:cNvPr id="10" name="Grupo 9"/>
          <p:cNvGrpSpPr/>
          <p:nvPr/>
        </p:nvGrpSpPr>
        <p:grpSpPr>
          <a:xfrm>
            <a:off x="204356" y="1791423"/>
            <a:ext cx="8137211" cy="3900250"/>
            <a:chOff x="204356" y="1791423"/>
            <a:chExt cx="8137211" cy="3900250"/>
          </a:xfrm>
        </p:grpSpPr>
        <p:grpSp>
          <p:nvGrpSpPr>
            <p:cNvPr id="9" name="Grupo 8"/>
            <p:cNvGrpSpPr/>
            <p:nvPr/>
          </p:nvGrpSpPr>
          <p:grpSpPr>
            <a:xfrm>
              <a:off x="204356" y="1791423"/>
              <a:ext cx="8137211" cy="3900250"/>
              <a:chOff x="353646" y="1894060"/>
              <a:chExt cx="7810641" cy="3691185"/>
            </a:xfrm>
          </p:grpSpPr>
          <p:pic>
            <p:nvPicPr>
              <p:cNvPr id="2" name="Imagem 1"/>
              <p:cNvPicPr>
                <a:picLocks noChangeAspect="1"/>
              </p:cNvPicPr>
              <p:nvPr/>
            </p:nvPicPr>
            <p:blipFill>
              <a:blip r:embed="rId2"/>
              <a:stretch>
                <a:fillRect/>
              </a:stretch>
            </p:blipFill>
            <p:spPr>
              <a:xfrm>
                <a:off x="353646" y="1894060"/>
                <a:ext cx="7777422" cy="3679974"/>
              </a:xfrm>
              <a:prstGeom prst="rect">
                <a:avLst/>
              </a:prstGeom>
            </p:spPr>
          </p:pic>
          <p:pic>
            <p:nvPicPr>
              <p:cNvPr id="3" name="Imagem 2"/>
              <p:cNvPicPr>
                <a:picLocks noChangeAspect="1"/>
              </p:cNvPicPr>
              <p:nvPr/>
            </p:nvPicPr>
            <p:blipFill>
              <a:blip r:embed="rId3"/>
              <a:stretch>
                <a:fillRect/>
              </a:stretch>
            </p:blipFill>
            <p:spPr>
              <a:xfrm>
                <a:off x="7550119" y="4993531"/>
                <a:ext cx="614168" cy="382042"/>
              </a:xfrm>
              <a:prstGeom prst="rect">
                <a:avLst/>
              </a:prstGeom>
            </p:spPr>
          </p:pic>
          <p:pic>
            <p:nvPicPr>
              <p:cNvPr id="5" name="Imagem 4"/>
              <p:cNvPicPr>
                <a:picLocks noChangeAspect="1"/>
              </p:cNvPicPr>
              <p:nvPr/>
            </p:nvPicPr>
            <p:blipFill>
              <a:blip r:embed="rId4"/>
              <a:stretch>
                <a:fillRect/>
              </a:stretch>
            </p:blipFill>
            <p:spPr>
              <a:xfrm>
                <a:off x="4439039" y="4986337"/>
                <a:ext cx="758112" cy="360103"/>
              </a:xfrm>
              <a:prstGeom prst="rect">
                <a:avLst/>
              </a:prstGeom>
            </p:spPr>
          </p:pic>
          <p:pic>
            <p:nvPicPr>
              <p:cNvPr id="4" name="Imagem 3"/>
              <p:cNvPicPr>
                <a:picLocks noChangeAspect="1"/>
              </p:cNvPicPr>
              <p:nvPr/>
            </p:nvPicPr>
            <p:blipFill>
              <a:blip r:embed="rId5"/>
              <a:stretch>
                <a:fillRect/>
              </a:stretch>
            </p:blipFill>
            <p:spPr>
              <a:xfrm>
                <a:off x="4541191" y="5051263"/>
                <a:ext cx="674622" cy="237873"/>
              </a:xfrm>
              <a:prstGeom prst="rect">
                <a:avLst/>
              </a:prstGeom>
            </p:spPr>
          </p:pic>
          <p:pic>
            <p:nvPicPr>
              <p:cNvPr id="6" name="Imagem 5"/>
              <p:cNvPicPr>
                <a:picLocks noChangeAspect="1"/>
              </p:cNvPicPr>
              <p:nvPr/>
            </p:nvPicPr>
            <p:blipFill>
              <a:blip r:embed="rId4"/>
              <a:stretch>
                <a:fillRect/>
              </a:stretch>
            </p:blipFill>
            <p:spPr>
              <a:xfrm>
                <a:off x="1163993" y="5042320"/>
                <a:ext cx="1143000" cy="542925"/>
              </a:xfrm>
              <a:prstGeom prst="rect">
                <a:avLst/>
              </a:prstGeom>
            </p:spPr>
          </p:pic>
          <p:pic>
            <p:nvPicPr>
              <p:cNvPr id="7" name="Imagem 6"/>
              <p:cNvPicPr>
                <a:picLocks noChangeAspect="1"/>
              </p:cNvPicPr>
              <p:nvPr/>
            </p:nvPicPr>
            <p:blipFill>
              <a:blip r:embed="rId6"/>
              <a:stretch>
                <a:fillRect/>
              </a:stretch>
            </p:blipFill>
            <p:spPr>
              <a:xfrm>
                <a:off x="1372669" y="5036197"/>
                <a:ext cx="1183919" cy="372237"/>
              </a:xfrm>
              <a:prstGeom prst="rect">
                <a:avLst/>
              </a:prstGeom>
            </p:spPr>
          </p:pic>
        </p:grpSp>
        <p:pic>
          <p:nvPicPr>
            <p:cNvPr id="8" name="Imagem 7"/>
            <p:cNvPicPr>
              <a:picLocks noChangeAspect="1"/>
            </p:cNvPicPr>
            <p:nvPr/>
          </p:nvPicPr>
          <p:blipFill>
            <a:blip r:embed="rId7"/>
            <a:stretch>
              <a:fillRect/>
            </a:stretch>
          </p:blipFill>
          <p:spPr>
            <a:xfrm>
              <a:off x="3586529" y="4315559"/>
              <a:ext cx="1407502" cy="377268"/>
            </a:xfrm>
            <a:prstGeom prst="rect">
              <a:avLst/>
            </a:prstGeom>
          </p:spPr>
        </p:pic>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 name="Shape 1335"/>
          <p:cNvSpPr>
            <a:spLocks noGrp="1"/>
          </p:cNvSpPr>
          <p:nvPr>
            <p:ph type="sldNum" sz="quarter" idx="4294967295"/>
          </p:nvPr>
        </p:nvSpPr>
        <p:spPr>
          <a:xfrm>
            <a:off x="8831824" y="595313"/>
            <a:ext cx="152862" cy="153888"/>
          </a:xfrm>
          <a:prstGeom prst="rect">
            <a:avLst/>
          </a:prstGeom>
          <a:extLst>
            <a:ext uri="{C572A759-6A51-4108-AA02-DFA0A04FC94B}">
              <ma14:wrappingTextBoxFlag xmlns:ma14="http://schemas.microsoft.com/office/mac/drawingml/2011/main" xmlns="" val="1"/>
            </a:ext>
          </a:extLst>
        </p:spPr>
        <p:txBody>
          <a:bodyPr/>
          <a:lstStyle>
            <a:lvl1pPr indent="12700" algn="ctr" defTabSz="829875">
              <a:defRPr spc="-4">
                <a:solidFill>
                  <a:srgbClr val="6D6E71"/>
                </a:solidFill>
                <a:latin typeface="Roboto Slab Regular"/>
                <a:ea typeface="Roboto Slab Regular"/>
                <a:cs typeface="Roboto Slab Regular"/>
                <a:sym typeface="Roboto Slab Regular"/>
              </a:defRPr>
            </a:lvl1pPr>
          </a:lstStyle>
          <a:p>
            <a:fld id="{86CB4B4D-7CA3-9044-876B-883B54F8677D}" type="slidenum">
              <a:t>9</a:t>
            </a:fld>
            <a:endParaRPr/>
          </a:p>
        </p:txBody>
      </p:sp>
      <p:sp>
        <p:nvSpPr>
          <p:cNvPr id="1337" name="Shape 1337"/>
          <p:cNvSpPr/>
          <p:nvPr/>
        </p:nvSpPr>
        <p:spPr>
          <a:xfrm>
            <a:off x="767079" y="1542567"/>
            <a:ext cx="2111756" cy="2"/>
          </a:xfrm>
          <a:prstGeom prst="line">
            <a:avLst/>
          </a:prstGeom>
          <a:ln w="19050">
            <a:solidFill>
              <a:srgbClr val="C1B69A"/>
            </a:solidFill>
          </a:ln>
        </p:spPr>
        <p:txBody>
          <a:bodyPr lIns="45718" tIns="45718" rIns="45718" bIns="45718"/>
          <a:lstStyle/>
          <a:p>
            <a:endParaRPr/>
          </a:p>
        </p:txBody>
      </p:sp>
      <p:sp>
        <p:nvSpPr>
          <p:cNvPr id="1338" name="Shape 1338"/>
          <p:cNvSpPr/>
          <p:nvPr/>
        </p:nvSpPr>
        <p:spPr>
          <a:xfrm>
            <a:off x="769108" y="1657008"/>
            <a:ext cx="2168070" cy="31270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4610" defTabSz="829875">
              <a:lnSpc>
                <a:spcPct val="120000"/>
              </a:lnSpc>
              <a:spcBef>
                <a:spcPts val="100"/>
              </a:spcBef>
              <a:defRPr sz="1100" b="1" spc="-4">
                <a:solidFill>
                  <a:srgbClr val="AD9E79"/>
                </a:solidFill>
                <a:latin typeface="Roboto"/>
                <a:ea typeface="Roboto"/>
                <a:cs typeface="Roboto"/>
                <a:sym typeface="Roboto"/>
              </a:defRPr>
            </a:pPr>
            <a:r>
              <a:rPr sz="1100" dirty="0"/>
              <a:t>São Paulo | SP</a:t>
            </a:r>
          </a:p>
          <a:p>
            <a:pPr marR="4610" defTabSz="829875">
              <a:lnSpc>
                <a:spcPct val="120000"/>
              </a:lnSpc>
              <a:spcBef>
                <a:spcPts val="100"/>
              </a:spcBef>
              <a:defRPr sz="900" spc="-4">
                <a:solidFill>
                  <a:srgbClr val="6D6E71"/>
                </a:solidFill>
                <a:latin typeface="Roboto"/>
                <a:ea typeface="Roboto"/>
                <a:cs typeface="Roboto"/>
                <a:sym typeface="Roboto"/>
              </a:defRPr>
            </a:pPr>
            <a:r>
              <a:rPr sz="900" dirty="0"/>
              <a:t>Av. </a:t>
            </a:r>
            <a:r>
              <a:rPr sz="900" dirty="0" err="1"/>
              <a:t>Brigadeiro</a:t>
            </a:r>
            <a:r>
              <a:rPr sz="900" dirty="0"/>
              <a:t> </a:t>
            </a:r>
            <a:r>
              <a:rPr sz="900" dirty="0" err="1"/>
              <a:t>Faria</a:t>
            </a:r>
            <a:r>
              <a:rPr sz="900" dirty="0"/>
              <a:t> Lima, 3600 - 10º </a:t>
            </a:r>
            <a:r>
              <a:rPr sz="900" dirty="0" err="1"/>
              <a:t>andar</a:t>
            </a:r>
            <a:endParaRPr sz="900" dirty="0"/>
          </a:p>
          <a:p>
            <a:pPr marR="4610" defTabSz="829875">
              <a:lnSpc>
                <a:spcPct val="120000"/>
              </a:lnSpc>
              <a:spcBef>
                <a:spcPts val="100"/>
              </a:spcBef>
              <a:defRPr sz="900" spc="-4">
                <a:solidFill>
                  <a:srgbClr val="6D6E71"/>
                </a:solidFill>
                <a:latin typeface="Roboto"/>
                <a:ea typeface="Roboto"/>
                <a:cs typeface="Roboto"/>
                <a:sym typeface="Roboto"/>
              </a:defRPr>
            </a:pPr>
            <a:r>
              <a:rPr sz="900" dirty="0"/>
              <a:t>CEP: 04538-132</a:t>
            </a:r>
          </a:p>
          <a:p>
            <a:pPr marR="4610" defTabSz="829875">
              <a:lnSpc>
                <a:spcPct val="120000"/>
              </a:lnSpc>
              <a:spcBef>
                <a:spcPts val="100"/>
              </a:spcBef>
              <a:defRPr sz="900" spc="-4">
                <a:solidFill>
                  <a:srgbClr val="6D6E71"/>
                </a:solidFill>
                <a:latin typeface="Roboto"/>
                <a:ea typeface="Roboto"/>
                <a:cs typeface="Roboto"/>
                <a:sym typeface="Roboto"/>
              </a:defRPr>
            </a:pPr>
            <a:endParaRPr sz="900" dirty="0"/>
          </a:p>
          <a:p>
            <a:pPr marR="4610" defTabSz="829875">
              <a:lnSpc>
                <a:spcPct val="120000"/>
              </a:lnSpc>
              <a:spcBef>
                <a:spcPts val="100"/>
              </a:spcBef>
              <a:defRPr sz="1100" b="1" spc="-4">
                <a:solidFill>
                  <a:srgbClr val="AD9E79"/>
                </a:solidFill>
                <a:latin typeface="Roboto"/>
                <a:ea typeface="Roboto"/>
                <a:cs typeface="Roboto"/>
                <a:sym typeface="Roboto"/>
              </a:defRPr>
            </a:pPr>
            <a:r>
              <a:rPr sz="1100" dirty="0"/>
              <a:t>Rio de Janeiro | RJ</a:t>
            </a:r>
          </a:p>
          <a:p>
            <a:pPr marR="4610" defTabSz="829875">
              <a:lnSpc>
                <a:spcPct val="120000"/>
              </a:lnSpc>
              <a:spcBef>
                <a:spcPts val="100"/>
              </a:spcBef>
              <a:defRPr sz="900" spc="-4">
                <a:solidFill>
                  <a:srgbClr val="6D6E71"/>
                </a:solidFill>
                <a:latin typeface="Roboto"/>
                <a:ea typeface="Roboto"/>
                <a:cs typeface="Roboto"/>
                <a:sym typeface="Roboto"/>
              </a:defRPr>
            </a:pPr>
            <a:r>
              <a:rPr lang="pt-BR" sz="900" dirty="0"/>
              <a:t>Av. Borges de Medeiros, 633</a:t>
            </a:r>
            <a:r>
              <a:rPr sz="900" dirty="0"/>
              <a:t> – </a:t>
            </a:r>
            <a:r>
              <a:rPr sz="900" dirty="0" err="1"/>
              <a:t>sala</a:t>
            </a:r>
            <a:r>
              <a:rPr sz="900" dirty="0"/>
              <a:t> 60</a:t>
            </a:r>
            <a:r>
              <a:rPr lang="pt-BR" sz="900" dirty="0"/>
              <a:t>6</a:t>
            </a:r>
            <a:r>
              <a:rPr sz="900" dirty="0"/>
              <a:t/>
            </a:r>
            <a:br>
              <a:rPr sz="900" dirty="0"/>
            </a:br>
            <a:r>
              <a:rPr lang="pt-BR" sz="900" dirty="0"/>
              <a:t>Leblon, </a:t>
            </a:r>
            <a:r>
              <a:rPr sz="900" dirty="0"/>
              <a:t>CEP: </a:t>
            </a:r>
            <a:r>
              <a:rPr lang="pt-BR" sz="900" dirty="0"/>
              <a:t>22430-041</a:t>
            </a:r>
            <a:endParaRPr sz="900" dirty="0"/>
          </a:p>
          <a:p>
            <a:pPr marR="4610" defTabSz="829875">
              <a:lnSpc>
                <a:spcPct val="120000"/>
              </a:lnSpc>
              <a:spcBef>
                <a:spcPts val="100"/>
              </a:spcBef>
              <a:defRPr sz="1100" b="1" spc="-4">
                <a:solidFill>
                  <a:srgbClr val="AD9E79"/>
                </a:solidFill>
                <a:latin typeface="Roboto"/>
                <a:ea typeface="Roboto"/>
                <a:cs typeface="Roboto"/>
                <a:sym typeface="Roboto"/>
              </a:defRPr>
            </a:pPr>
            <a:r>
              <a:rPr sz="900" dirty="0">
                <a:solidFill>
                  <a:srgbClr val="6D6E71"/>
                </a:solidFill>
              </a:rPr>
              <a:t/>
            </a:r>
            <a:br>
              <a:rPr sz="900" dirty="0">
                <a:solidFill>
                  <a:srgbClr val="6D6E71"/>
                </a:solidFill>
              </a:rPr>
            </a:br>
            <a:r>
              <a:rPr sz="1100" dirty="0"/>
              <a:t>Miami | FL</a:t>
            </a:r>
          </a:p>
          <a:p>
            <a:pPr marR="4610" defTabSz="829875">
              <a:lnSpc>
                <a:spcPct val="120000"/>
              </a:lnSpc>
              <a:spcBef>
                <a:spcPts val="100"/>
              </a:spcBef>
              <a:defRPr sz="900" spc="-4">
                <a:solidFill>
                  <a:srgbClr val="6D6E71"/>
                </a:solidFill>
                <a:latin typeface="Roboto"/>
                <a:ea typeface="Roboto"/>
                <a:cs typeface="Roboto"/>
                <a:sym typeface="Roboto"/>
              </a:defRPr>
            </a:pPr>
            <a:r>
              <a:rPr sz="900" dirty="0"/>
              <a:t>701 Brickell Ave.– </a:t>
            </a:r>
            <a:r>
              <a:rPr sz="900" dirty="0" err="1"/>
              <a:t>suíte</a:t>
            </a:r>
            <a:r>
              <a:rPr sz="900" dirty="0"/>
              <a:t> 2150</a:t>
            </a:r>
          </a:p>
          <a:p>
            <a:pPr marR="4610" defTabSz="829875">
              <a:lnSpc>
                <a:spcPct val="120000"/>
              </a:lnSpc>
              <a:spcBef>
                <a:spcPts val="100"/>
              </a:spcBef>
              <a:defRPr sz="900" spc="-4">
                <a:solidFill>
                  <a:srgbClr val="6D6E71"/>
                </a:solidFill>
                <a:latin typeface="Roboto"/>
                <a:ea typeface="Roboto"/>
                <a:cs typeface="Roboto"/>
                <a:sym typeface="Roboto"/>
              </a:defRPr>
            </a:pPr>
            <a:r>
              <a:rPr sz="900" dirty="0"/>
              <a:t>CEP: 33131</a:t>
            </a:r>
          </a:p>
          <a:p>
            <a:pPr marR="4610" defTabSz="829875">
              <a:lnSpc>
                <a:spcPct val="120000"/>
              </a:lnSpc>
              <a:spcBef>
                <a:spcPts val="100"/>
              </a:spcBef>
              <a:defRPr sz="900" spc="-4">
                <a:solidFill>
                  <a:srgbClr val="6D6E71"/>
                </a:solidFill>
                <a:latin typeface="Roboto"/>
                <a:ea typeface="Roboto"/>
                <a:cs typeface="Roboto"/>
                <a:sym typeface="Roboto"/>
              </a:defRPr>
            </a:pPr>
            <a:endParaRPr sz="900" dirty="0"/>
          </a:p>
          <a:p>
            <a:pPr marR="4610" defTabSz="829875">
              <a:lnSpc>
                <a:spcPct val="120000"/>
              </a:lnSpc>
              <a:spcBef>
                <a:spcPts val="100"/>
              </a:spcBef>
              <a:defRPr sz="1100" b="1" spc="-4">
                <a:solidFill>
                  <a:srgbClr val="AD9E79"/>
                </a:solidFill>
                <a:latin typeface="Roboto"/>
                <a:ea typeface="Roboto"/>
                <a:cs typeface="Roboto"/>
                <a:sym typeface="Roboto"/>
              </a:defRPr>
            </a:pPr>
            <a:r>
              <a:rPr sz="1100" dirty="0"/>
              <a:t>Nova </a:t>
            </a:r>
            <a:r>
              <a:rPr sz="1100" dirty="0" err="1"/>
              <a:t>Iorque</a:t>
            </a:r>
            <a:r>
              <a:rPr sz="1100" dirty="0"/>
              <a:t> | NY</a:t>
            </a:r>
          </a:p>
          <a:p>
            <a:pPr marR="4610" defTabSz="829875">
              <a:lnSpc>
                <a:spcPct val="120000"/>
              </a:lnSpc>
              <a:spcBef>
                <a:spcPts val="100"/>
              </a:spcBef>
              <a:defRPr sz="900" spc="-4">
                <a:solidFill>
                  <a:srgbClr val="6D6E71"/>
                </a:solidFill>
                <a:latin typeface="Roboto"/>
                <a:ea typeface="Roboto"/>
                <a:cs typeface="Roboto"/>
                <a:sym typeface="Roboto"/>
              </a:defRPr>
            </a:pPr>
            <a:r>
              <a:rPr sz="900" dirty="0"/>
              <a:t>5 Bryant Park. 1065 Avenue of the Americas.</a:t>
            </a:r>
          </a:p>
          <a:p>
            <a:pPr marR="4610" defTabSz="829875">
              <a:lnSpc>
                <a:spcPct val="120000"/>
              </a:lnSpc>
              <a:spcBef>
                <a:spcPts val="100"/>
              </a:spcBef>
              <a:defRPr sz="900" spc="-4">
                <a:solidFill>
                  <a:srgbClr val="6D6E71"/>
                </a:solidFill>
                <a:latin typeface="Roboto"/>
                <a:ea typeface="Roboto"/>
                <a:cs typeface="Roboto"/>
                <a:sym typeface="Roboto"/>
              </a:defRPr>
            </a:pPr>
            <a:r>
              <a:rPr sz="900" dirty="0"/>
              <a:t>29 </a:t>
            </a:r>
            <a:r>
              <a:rPr sz="900" dirty="0" err="1"/>
              <a:t>th</a:t>
            </a:r>
            <a:r>
              <a:rPr sz="900" dirty="0"/>
              <a:t> Floor  10018</a:t>
            </a:r>
          </a:p>
        </p:txBody>
      </p:sp>
      <p:sp>
        <p:nvSpPr>
          <p:cNvPr id="1339" name="Shape 1339"/>
          <p:cNvSpPr/>
          <p:nvPr/>
        </p:nvSpPr>
        <p:spPr>
          <a:xfrm>
            <a:off x="3126227" y="1657008"/>
            <a:ext cx="3029314" cy="20703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4610" defTabSz="829875">
              <a:lnSpc>
                <a:spcPct val="130000"/>
              </a:lnSpc>
              <a:spcBef>
                <a:spcPts val="100"/>
              </a:spcBef>
              <a:defRPr sz="900" b="1" spc="-4">
                <a:solidFill>
                  <a:srgbClr val="6D6E71"/>
                </a:solidFill>
                <a:latin typeface="Roboto"/>
                <a:ea typeface="Roboto"/>
                <a:cs typeface="Roboto"/>
                <a:sym typeface="Roboto"/>
              </a:defRPr>
            </a:pPr>
            <a:r>
              <a:rPr sz="900" dirty="0"/>
              <a:t>Rafael Quintas</a:t>
            </a:r>
            <a:br>
              <a:rPr sz="900" dirty="0"/>
            </a:br>
            <a:r>
              <a:rPr sz="900" u="sng" dirty="0">
                <a:solidFill>
                  <a:srgbClr val="0000FF"/>
                </a:solidFill>
                <a:uFill>
                  <a:solidFill>
                    <a:srgbClr val="0000FF"/>
                  </a:solidFill>
                </a:uFill>
                <a:hlinkClick r:id="rId2"/>
              </a:rPr>
              <a:t>rafael.quintas@xpi.com.br</a:t>
            </a:r>
            <a:r>
              <a:rPr sz="900" dirty="0"/>
              <a:t>  </a:t>
            </a:r>
          </a:p>
          <a:p>
            <a:pPr marR="4610" defTabSz="829875">
              <a:lnSpc>
                <a:spcPct val="130000"/>
              </a:lnSpc>
              <a:spcBef>
                <a:spcPts val="100"/>
              </a:spcBef>
              <a:defRPr sz="900" spc="-4">
                <a:solidFill>
                  <a:srgbClr val="6D6E71"/>
                </a:solidFill>
                <a:latin typeface="Roboto"/>
                <a:ea typeface="Roboto"/>
                <a:cs typeface="Roboto"/>
                <a:sym typeface="Roboto"/>
              </a:defRPr>
            </a:pPr>
            <a:r>
              <a:rPr sz="900" dirty="0"/>
              <a:t>(11) 3526-3587</a:t>
            </a:r>
          </a:p>
          <a:p>
            <a:pPr marR="4610" defTabSz="829875">
              <a:lnSpc>
                <a:spcPct val="130000"/>
              </a:lnSpc>
              <a:spcBef>
                <a:spcPts val="100"/>
              </a:spcBef>
              <a:defRPr sz="900" spc="-4">
                <a:solidFill>
                  <a:srgbClr val="6D6E71"/>
                </a:solidFill>
                <a:latin typeface="Roboto"/>
                <a:ea typeface="Roboto"/>
                <a:cs typeface="Roboto"/>
                <a:sym typeface="Roboto"/>
              </a:defRPr>
            </a:pPr>
            <a:endParaRPr sz="900" dirty="0"/>
          </a:p>
          <a:p>
            <a:pPr marR="4610" defTabSz="829875">
              <a:lnSpc>
                <a:spcPct val="130000"/>
              </a:lnSpc>
              <a:spcBef>
                <a:spcPts val="100"/>
              </a:spcBef>
              <a:defRPr sz="900" b="1" spc="-4">
                <a:solidFill>
                  <a:srgbClr val="6D6E71"/>
                </a:solidFill>
                <a:latin typeface="Roboto"/>
                <a:ea typeface="Roboto"/>
                <a:cs typeface="Roboto"/>
                <a:sym typeface="Roboto"/>
              </a:defRPr>
            </a:pPr>
            <a:r>
              <a:rPr sz="900" dirty="0"/>
              <a:t>Lauter Ferreira</a:t>
            </a:r>
            <a:br>
              <a:rPr sz="900" dirty="0"/>
            </a:br>
            <a:r>
              <a:rPr sz="900" u="sng" dirty="0">
                <a:solidFill>
                  <a:srgbClr val="0000FF"/>
                </a:solidFill>
                <a:uFill>
                  <a:solidFill>
                    <a:srgbClr val="0000FF"/>
                  </a:solidFill>
                </a:uFill>
                <a:hlinkClick r:id="rId3"/>
              </a:rPr>
              <a:t>lauter.ferreira@xpi.com.br</a:t>
            </a:r>
            <a:r>
              <a:rPr sz="900" dirty="0"/>
              <a:t>    </a:t>
            </a:r>
          </a:p>
          <a:p>
            <a:pPr marR="4610" defTabSz="829875">
              <a:lnSpc>
                <a:spcPct val="130000"/>
              </a:lnSpc>
              <a:spcBef>
                <a:spcPts val="100"/>
              </a:spcBef>
              <a:defRPr sz="900" spc="-4">
                <a:solidFill>
                  <a:srgbClr val="6D6E71"/>
                </a:solidFill>
                <a:latin typeface="Roboto"/>
                <a:ea typeface="Roboto"/>
                <a:cs typeface="Roboto"/>
                <a:sym typeface="Roboto"/>
              </a:defRPr>
            </a:pPr>
            <a:r>
              <a:rPr sz="900" dirty="0"/>
              <a:t>(11) 3027-2377</a:t>
            </a:r>
          </a:p>
          <a:p>
            <a:pPr marR="4610" defTabSz="829875">
              <a:lnSpc>
                <a:spcPct val="130000"/>
              </a:lnSpc>
              <a:spcBef>
                <a:spcPts val="100"/>
              </a:spcBef>
              <a:defRPr sz="900" spc="-4">
                <a:solidFill>
                  <a:srgbClr val="6D6E71"/>
                </a:solidFill>
                <a:latin typeface="Roboto"/>
                <a:ea typeface="Roboto"/>
                <a:cs typeface="Roboto"/>
                <a:sym typeface="Roboto"/>
              </a:defRPr>
            </a:pPr>
            <a:endParaRPr sz="900" dirty="0"/>
          </a:p>
          <a:p>
            <a:pPr marR="4610" defTabSz="829875">
              <a:lnSpc>
                <a:spcPct val="130000"/>
              </a:lnSpc>
              <a:spcBef>
                <a:spcPts val="100"/>
              </a:spcBef>
              <a:defRPr sz="900" b="1" spc="-4">
                <a:solidFill>
                  <a:srgbClr val="6D6E71"/>
                </a:solidFill>
                <a:latin typeface="Roboto"/>
                <a:ea typeface="Roboto"/>
                <a:cs typeface="Roboto"/>
                <a:sym typeface="Roboto"/>
              </a:defRPr>
            </a:pPr>
            <a:r>
              <a:rPr sz="900" dirty="0"/>
              <a:t>Caroline Sampaio</a:t>
            </a:r>
            <a:br>
              <a:rPr sz="900" dirty="0"/>
            </a:br>
            <a:r>
              <a:rPr sz="900" u="sng" dirty="0">
                <a:solidFill>
                  <a:schemeClr val="bg1">
                    <a:lumMod val="50000"/>
                  </a:schemeClr>
                </a:solidFill>
                <a:uFill>
                  <a:solidFill>
                    <a:srgbClr val="0000FF"/>
                  </a:solidFill>
                </a:uFill>
                <a:hlinkClick r:id="rId4"/>
              </a:rPr>
              <a:t>caroline.sampaio@xpi.com.br</a:t>
            </a:r>
            <a:r>
              <a:rPr sz="900" dirty="0"/>
              <a:t>     </a:t>
            </a:r>
          </a:p>
          <a:p>
            <a:pPr marR="4610" defTabSz="829875">
              <a:lnSpc>
                <a:spcPct val="130000"/>
              </a:lnSpc>
              <a:spcBef>
                <a:spcPts val="100"/>
              </a:spcBef>
              <a:defRPr sz="900" spc="-4">
                <a:solidFill>
                  <a:srgbClr val="6D6E71"/>
                </a:solidFill>
                <a:latin typeface="Roboto"/>
                <a:ea typeface="Roboto"/>
                <a:cs typeface="Roboto"/>
                <a:sym typeface="Roboto"/>
              </a:defRPr>
            </a:pPr>
            <a:r>
              <a:rPr sz="900" dirty="0"/>
              <a:t>(11) 3526-0195</a:t>
            </a:r>
          </a:p>
        </p:txBody>
      </p:sp>
      <p:sp>
        <p:nvSpPr>
          <p:cNvPr id="1340" name="Shape 1340"/>
          <p:cNvSpPr/>
          <p:nvPr/>
        </p:nvSpPr>
        <p:spPr>
          <a:xfrm>
            <a:off x="3111092" y="1542567"/>
            <a:ext cx="2934464" cy="2"/>
          </a:xfrm>
          <a:prstGeom prst="line">
            <a:avLst/>
          </a:prstGeom>
          <a:ln w="19050">
            <a:solidFill>
              <a:srgbClr val="C1B69A"/>
            </a:solidFill>
          </a:ln>
        </p:spPr>
        <p:txBody>
          <a:bodyPr lIns="45718" tIns="45718" rIns="45718" bIns="45718"/>
          <a:lstStyle/>
          <a:p>
            <a:endParaRPr/>
          </a:p>
        </p:txBody>
      </p:sp>
      <p:pic>
        <p:nvPicPr>
          <p:cNvPr id="1341" name="image58.png"/>
          <p:cNvPicPr>
            <a:picLocks noChangeAspect="1"/>
          </p:cNvPicPr>
          <p:nvPr/>
        </p:nvPicPr>
        <p:blipFill>
          <a:blip r:embed="rId5">
            <a:extLst/>
          </a:blip>
          <a:srcRect l="63645" t="2709" r="12340" b="2709"/>
          <a:stretch>
            <a:fillRect/>
          </a:stretch>
        </p:blipFill>
        <p:spPr>
          <a:xfrm>
            <a:off x="6370794" y="1550181"/>
            <a:ext cx="1891311" cy="4954207"/>
          </a:xfrm>
          <a:prstGeom prst="rect">
            <a:avLst/>
          </a:prstGeom>
          <a:ln w="12700">
            <a:miter lim="400000"/>
          </a:ln>
        </p:spPr>
      </p:pic>
      <p:sp>
        <p:nvSpPr>
          <p:cNvPr id="4" name="CaixaDeTexto 3"/>
          <p:cNvSpPr txBox="1"/>
          <p:nvPr/>
        </p:nvSpPr>
        <p:spPr>
          <a:xfrm>
            <a:off x="643095" y="291402"/>
            <a:ext cx="894303" cy="369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sp>
        <p:nvSpPr>
          <p:cNvPr id="1336" name="Shape 1336"/>
          <p:cNvSpPr/>
          <p:nvPr/>
        </p:nvSpPr>
        <p:spPr>
          <a:xfrm>
            <a:off x="767079" y="256942"/>
            <a:ext cx="7114632"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defTabSz="829875">
              <a:defRPr sz="2300" cap="all">
                <a:solidFill>
                  <a:srgbClr val="AD9E79"/>
                </a:solidFill>
                <a:latin typeface="Roboto Slab Regular"/>
                <a:ea typeface="Roboto Slab Regular"/>
                <a:cs typeface="Roboto Slab Regular"/>
                <a:sym typeface="Roboto Slab Regular"/>
              </a:defRPr>
            </a:pPr>
            <a:r>
              <a:rPr sz="2300" dirty="0"/>
              <a:t>CONTATOS </a:t>
            </a:r>
            <a:r>
              <a:rPr lang="pt-BR" sz="2300" dirty="0"/>
              <a:t>| </a:t>
            </a:r>
            <a:r>
              <a:rPr sz="2300" dirty="0"/>
              <a:t>Parcerias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6004</TotalTime>
  <Words>820</Words>
  <Application>Microsoft Office PowerPoint</Application>
  <PresentationFormat>Apresentação na tela (4:3)</PresentationFormat>
  <Paragraphs>213</Paragraphs>
  <Slides>11</Slides>
  <Notes>0</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11</vt:i4>
      </vt:variant>
    </vt:vector>
  </HeadingPairs>
  <TitlesOfParts>
    <vt:vector size="23" baseType="lpstr">
      <vt:lpstr>Arial</vt:lpstr>
      <vt:lpstr>Calibri</vt:lpstr>
      <vt:lpstr>Helvetica</vt:lpstr>
      <vt:lpstr>Neo Sans Std</vt:lpstr>
      <vt:lpstr>Roboto</vt:lpstr>
      <vt:lpstr>Roboto Black</vt:lpstr>
      <vt:lpstr>Roboto Slab Bold</vt:lpstr>
      <vt:lpstr>Roboto Slab Regular</vt:lpstr>
      <vt:lpstr>Times New Roman</vt:lpstr>
      <vt:lpstr>Ubuntu</vt:lpstr>
      <vt:lpstr>Wingdings</vt:lpstr>
      <vt:lpstr>Office Theme</vt:lpstr>
      <vt:lpstr>PLATAFORMA XP PARA RPPS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PLATAFORMA XP PARA RPPS</dc:title>
  <dc:creator>Caroline Sampaio</dc:creator>
  <cp:lastModifiedBy>Lauter Ferreira</cp:lastModifiedBy>
  <cp:revision>83</cp:revision>
  <cp:lastPrinted>2017-03-06T13:54:09Z</cp:lastPrinted>
  <dcterms:modified xsi:type="dcterms:W3CDTF">2017-06-26T16:18:19Z</dcterms:modified>
</cp:coreProperties>
</file>